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358" r:id="rId2"/>
    <p:sldId id="348" r:id="rId3"/>
    <p:sldId id="351" r:id="rId4"/>
    <p:sldId id="352" r:id="rId5"/>
    <p:sldId id="353" r:id="rId6"/>
    <p:sldId id="354" r:id="rId7"/>
    <p:sldId id="355" r:id="rId8"/>
    <p:sldId id="356" r:id="rId9"/>
    <p:sldId id="357" r:id="rId10"/>
    <p:sldId id="321" r:id="rId11"/>
    <p:sldId id="288"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6" r:id="rId26"/>
    <p:sldId id="296" r:id="rId27"/>
    <p:sldId id="297" r:id="rId28"/>
    <p:sldId id="339" r:id="rId29"/>
    <p:sldId id="299" r:id="rId30"/>
    <p:sldId id="349" r:id="rId31"/>
    <p:sldId id="343" r:id="rId32"/>
    <p:sldId id="344" r:id="rId33"/>
    <p:sldId id="345" r:id="rId34"/>
    <p:sldId id="346" r:id="rId35"/>
    <p:sldId id="350" r:id="rId36"/>
    <p:sldId id="347"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4" autoAdjust="0"/>
  </p:normalViewPr>
  <p:slideViewPr>
    <p:cSldViewPr>
      <p:cViewPr varScale="1">
        <p:scale>
          <a:sx n="80" d="100"/>
          <a:sy n="80" d="100"/>
        </p:scale>
        <p:origin x="1116" y="90"/>
      </p:cViewPr>
      <p:guideLst>
        <p:guide orient="horz" pos="2160"/>
        <p:guide pos="2880"/>
      </p:guideLst>
    </p:cSldViewPr>
  </p:slideViewPr>
  <p:outlineViewPr>
    <p:cViewPr>
      <p:scale>
        <a:sx n="33" d="100"/>
        <a:sy n="33" d="100"/>
      </p:scale>
      <p:origin x="0" y="390"/>
    </p:cViewPr>
  </p:outlin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8" tIns="46149" rIns="92298" bIns="4614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298" tIns="46149" rIns="92298" bIns="46149" rtlCol="0"/>
          <a:lstStyle>
            <a:lvl1pPr algn="r">
              <a:defRPr sz="1200"/>
            </a:lvl1pPr>
          </a:lstStyle>
          <a:p>
            <a:fld id="{DCC112BC-BDA4-4912-814D-D2162D23CB79}" type="datetimeFigureOut">
              <a:rPr lang="en-US" smtClean="0"/>
              <a:t>3/6/2017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298" tIns="46149" rIns="92298" bIns="4614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298" tIns="46149" rIns="92298" bIns="46149" rtlCol="0" anchor="b"/>
          <a:lstStyle>
            <a:lvl1pPr algn="r">
              <a:defRPr sz="1200"/>
            </a:lvl1pPr>
          </a:lstStyle>
          <a:p>
            <a:fld id="{C0F03B84-494C-4D67-9CD0-F1F475E7D316}" type="slidenum">
              <a:rPr lang="en-US" smtClean="0"/>
              <a:t>‹#›</a:t>
            </a:fld>
            <a:endParaRPr lang="en-US"/>
          </a:p>
        </p:txBody>
      </p:sp>
    </p:spTree>
    <p:extLst>
      <p:ext uri="{BB962C8B-B14F-4D97-AF65-F5344CB8AC3E}">
        <p14:creationId xmlns:p14="http://schemas.microsoft.com/office/powerpoint/2010/main" val="423342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8" tIns="46149" rIns="92298" bIns="46149"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298" tIns="46149" rIns="92298" bIns="46149" rtlCol="0"/>
          <a:lstStyle>
            <a:lvl1pPr algn="r">
              <a:defRPr sz="1200"/>
            </a:lvl1pPr>
          </a:lstStyle>
          <a:p>
            <a:fld id="{1734A691-DD02-4A90-AE97-3846414CD211}" type="datetimeFigureOut">
              <a:rPr lang="en-US" smtClean="0"/>
              <a:t>3/6/2017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8" tIns="46149" rIns="92298" bIns="46149"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298" tIns="46149" rIns="92298" bIns="461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298" tIns="46149" rIns="92298" bIns="4614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298" tIns="46149" rIns="92298" bIns="46149" rtlCol="0" anchor="b"/>
          <a:lstStyle>
            <a:lvl1pPr algn="r">
              <a:defRPr sz="1200"/>
            </a:lvl1pPr>
          </a:lstStyle>
          <a:p>
            <a:fld id="{ACC44EB8-8231-492E-B74F-A9EB70BD6476}" type="slidenum">
              <a:rPr lang="en-US" smtClean="0"/>
              <a:t>‹#›</a:t>
            </a:fld>
            <a:endParaRPr lang="en-US"/>
          </a:p>
        </p:txBody>
      </p:sp>
    </p:spTree>
    <p:extLst>
      <p:ext uri="{BB962C8B-B14F-4D97-AF65-F5344CB8AC3E}">
        <p14:creationId xmlns:p14="http://schemas.microsoft.com/office/powerpoint/2010/main" val="8588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years, AARP has worked to educate members about how to protect themselves from fraud. State offices have done scam jams and recruited fraud fighters, E&amp;O has produced anti-fraud materials, our publications cover it regularly, and the Foundation runs a Fraud Fighter program that proactively reaches out to people who fit a victim profile to provide them with ammunition to defend themselves. Why has this work continued, even during times when it was not recognized as a high priority of the organization? Because it resonates with our members, and can provide us with opportunities to engage with people who have turned away from us for any number of reasons. </a:t>
            </a:r>
          </a:p>
          <a:p>
            <a:endParaRPr lang="en-US" baseline="0" dirty="0" smtClean="0"/>
          </a:p>
          <a:p>
            <a:r>
              <a:rPr lang="en-US" baseline="0" dirty="0" smtClean="0"/>
              <a:t>For this reason, we launched the Fraud Watch Network as a pilot campaign. It’s a pretty basic concept:  </a:t>
            </a:r>
            <a:endParaRPr lang="en-US" dirty="0" smtClean="0"/>
          </a:p>
          <a:p>
            <a:endParaRPr lang="en-US" dirty="0" smtClean="0"/>
          </a:p>
          <a:p>
            <a:r>
              <a:rPr lang="en-US" dirty="0" smtClean="0"/>
              <a:t>Identity </a:t>
            </a:r>
            <a:r>
              <a:rPr lang="en-US" dirty="0"/>
              <a:t>theft, investment fraud and scams rob millions of Americans of their hard-earned money.  </a:t>
            </a:r>
          </a:p>
          <a:p>
            <a:r>
              <a:rPr lang="en-US" dirty="0"/>
              <a:t> </a:t>
            </a:r>
          </a:p>
          <a:p>
            <a:r>
              <a:rPr lang="en-US" dirty="0"/>
              <a:t>AARP is launching the Fraud Watch Network to give people the resources to spot and avoid ID theft and fraud so they can protect themselves and their families.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3DA63A4-5250-419F-AE61-0CD8CA69B1FD}" type="slidenum">
              <a:rPr lang="en-US" smtClean="0"/>
              <a:t>1</a:t>
            </a:fld>
            <a:endParaRPr lang="en-US" dirty="0"/>
          </a:p>
        </p:txBody>
      </p:sp>
    </p:spTree>
    <p:extLst>
      <p:ext uri="{BB962C8B-B14F-4D97-AF65-F5344CB8AC3E}">
        <p14:creationId xmlns:p14="http://schemas.microsoft.com/office/powerpoint/2010/main" val="1927218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10</a:t>
            </a:fld>
            <a:endParaRPr lang="en-US" dirty="0"/>
          </a:p>
        </p:txBody>
      </p:sp>
    </p:spTree>
    <p:extLst>
      <p:ext uri="{BB962C8B-B14F-4D97-AF65-F5344CB8AC3E}">
        <p14:creationId xmlns:p14="http://schemas.microsoft.com/office/powerpoint/2010/main" val="568714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11</a:t>
            </a:fld>
            <a:endParaRPr lang="en-US" dirty="0"/>
          </a:p>
        </p:txBody>
      </p:sp>
    </p:spTree>
    <p:extLst>
      <p:ext uri="{BB962C8B-B14F-4D97-AF65-F5344CB8AC3E}">
        <p14:creationId xmlns:p14="http://schemas.microsoft.com/office/powerpoint/2010/main" val="871126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12</a:t>
            </a:fld>
            <a:endParaRPr lang="en-US" dirty="0"/>
          </a:p>
        </p:txBody>
      </p:sp>
    </p:spTree>
    <p:extLst>
      <p:ext uri="{BB962C8B-B14F-4D97-AF65-F5344CB8AC3E}">
        <p14:creationId xmlns:p14="http://schemas.microsoft.com/office/powerpoint/2010/main" val="87112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13</a:t>
            </a:fld>
            <a:endParaRPr lang="en-US" dirty="0"/>
          </a:p>
        </p:txBody>
      </p:sp>
    </p:spTree>
    <p:extLst>
      <p:ext uri="{BB962C8B-B14F-4D97-AF65-F5344CB8AC3E}">
        <p14:creationId xmlns:p14="http://schemas.microsoft.com/office/powerpoint/2010/main" val="871126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14</a:t>
            </a:fld>
            <a:endParaRPr lang="en-US" dirty="0"/>
          </a:p>
        </p:txBody>
      </p:sp>
    </p:spTree>
    <p:extLst>
      <p:ext uri="{BB962C8B-B14F-4D97-AF65-F5344CB8AC3E}">
        <p14:creationId xmlns:p14="http://schemas.microsoft.com/office/powerpoint/2010/main" val="871126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15</a:t>
            </a:fld>
            <a:endParaRPr lang="en-US" dirty="0"/>
          </a:p>
        </p:txBody>
      </p:sp>
    </p:spTree>
    <p:extLst>
      <p:ext uri="{BB962C8B-B14F-4D97-AF65-F5344CB8AC3E}">
        <p14:creationId xmlns:p14="http://schemas.microsoft.com/office/powerpoint/2010/main" val="87112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16</a:t>
            </a:fld>
            <a:endParaRPr lang="en-US" dirty="0"/>
          </a:p>
        </p:txBody>
      </p:sp>
    </p:spTree>
    <p:extLst>
      <p:ext uri="{BB962C8B-B14F-4D97-AF65-F5344CB8AC3E}">
        <p14:creationId xmlns:p14="http://schemas.microsoft.com/office/powerpoint/2010/main" val="3280364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17</a:t>
            </a:fld>
            <a:endParaRPr lang="en-US" dirty="0"/>
          </a:p>
        </p:txBody>
      </p:sp>
    </p:spTree>
    <p:extLst>
      <p:ext uri="{BB962C8B-B14F-4D97-AF65-F5344CB8AC3E}">
        <p14:creationId xmlns:p14="http://schemas.microsoft.com/office/powerpoint/2010/main" val="1809363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18</a:t>
            </a:fld>
            <a:endParaRPr lang="en-US" dirty="0"/>
          </a:p>
        </p:txBody>
      </p:sp>
    </p:spTree>
    <p:extLst>
      <p:ext uri="{BB962C8B-B14F-4D97-AF65-F5344CB8AC3E}">
        <p14:creationId xmlns:p14="http://schemas.microsoft.com/office/powerpoint/2010/main" val="871126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19</a:t>
            </a:fld>
            <a:endParaRPr lang="en-US" dirty="0"/>
          </a:p>
        </p:txBody>
      </p:sp>
    </p:spTree>
    <p:extLst>
      <p:ext uri="{BB962C8B-B14F-4D97-AF65-F5344CB8AC3E}">
        <p14:creationId xmlns:p14="http://schemas.microsoft.com/office/powerpoint/2010/main" val="104609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2</a:t>
            </a:fld>
            <a:endParaRPr lang="en-US" dirty="0"/>
          </a:p>
        </p:txBody>
      </p:sp>
    </p:spTree>
    <p:extLst>
      <p:ext uri="{BB962C8B-B14F-4D97-AF65-F5344CB8AC3E}">
        <p14:creationId xmlns:p14="http://schemas.microsoft.com/office/powerpoint/2010/main" val="297940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20</a:t>
            </a:fld>
            <a:endParaRPr lang="en-US" dirty="0"/>
          </a:p>
        </p:txBody>
      </p:sp>
    </p:spTree>
    <p:extLst>
      <p:ext uri="{BB962C8B-B14F-4D97-AF65-F5344CB8AC3E}">
        <p14:creationId xmlns:p14="http://schemas.microsoft.com/office/powerpoint/2010/main" val="3998201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21</a:t>
            </a:fld>
            <a:endParaRPr lang="en-US" dirty="0"/>
          </a:p>
        </p:txBody>
      </p:sp>
    </p:spTree>
    <p:extLst>
      <p:ext uri="{BB962C8B-B14F-4D97-AF65-F5344CB8AC3E}">
        <p14:creationId xmlns:p14="http://schemas.microsoft.com/office/powerpoint/2010/main" val="555472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22</a:t>
            </a:fld>
            <a:endParaRPr lang="en-US" dirty="0"/>
          </a:p>
        </p:txBody>
      </p:sp>
    </p:spTree>
    <p:extLst>
      <p:ext uri="{BB962C8B-B14F-4D97-AF65-F5344CB8AC3E}">
        <p14:creationId xmlns:p14="http://schemas.microsoft.com/office/powerpoint/2010/main" val="871126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23</a:t>
            </a:fld>
            <a:endParaRPr lang="en-US" dirty="0"/>
          </a:p>
        </p:txBody>
      </p:sp>
    </p:spTree>
    <p:extLst>
      <p:ext uri="{BB962C8B-B14F-4D97-AF65-F5344CB8AC3E}">
        <p14:creationId xmlns:p14="http://schemas.microsoft.com/office/powerpoint/2010/main" val="1739169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24</a:t>
            </a:fld>
            <a:endParaRPr lang="en-US" dirty="0"/>
          </a:p>
        </p:txBody>
      </p:sp>
    </p:spTree>
    <p:extLst>
      <p:ext uri="{BB962C8B-B14F-4D97-AF65-F5344CB8AC3E}">
        <p14:creationId xmlns:p14="http://schemas.microsoft.com/office/powerpoint/2010/main" val="2951116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25</a:t>
            </a:fld>
            <a:endParaRPr lang="en-US" dirty="0"/>
          </a:p>
        </p:txBody>
      </p:sp>
    </p:spTree>
    <p:extLst>
      <p:ext uri="{BB962C8B-B14F-4D97-AF65-F5344CB8AC3E}">
        <p14:creationId xmlns:p14="http://schemas.microsoft.com/office/powerpoint/2010/main" val="871126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26</a:t>
            </a:fld>
            <a:endParaRPr lang="en-US" dirty="0"/>
          </a:p>
        </p:txBody>
      </p:sp>
    </p:spTree>
    <p:extLst>
      <p:ext uri="{BB962C8B-B14F-4D97-AF65-F5344CB8AC3E}">
        <p14:creationId xmlns:p14="http://schemas.microsoft.com/office/powerpoint/2010/main" val="871126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27</a:t>
            </a:fld>
            <a:endParaRPr lang="en-US" dirty="0"/>
          </a:p>
        </p:txBody>
      </p:sp>
    </p:spTree>
    <p:extLst>
      <p:ext uri="{BB962C8B-B14F-4D97-AF65-F5344CB8AC3E}">
        <p14:creationId xmlns:p14="http://schemas.microsoft.com/office/powerpoint/2010/main" val="871126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28</a:t>
            </a:fld>
            <a:endParaRPr lang="en-US" dirty="0"/>
          </a:p>
        </p:txBody>
      </p:sp>
    </p:spTree>
    <p:extLst>
      <p:ext uri="{BB962C8B-B14F-4D97-AF65-F5344CB8AC3E}">
        <p14:creationId xmlns:p14="http://schemas.microsoft.com/office/powerpoint/2010/main" val="871126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29</a:t>
            </a:fld>
            <a:endParaRPr lang="en-US" dirty="0"/>
          </a:p>
        </p:txBody>
      </p:sp>
    </p:spTree>
    <p:extLst>
      <p:ext uri="{BB962C8B-B14F-4D97-AF65-F5344CB8AC3E}">
        <p14:creationId xmlns:p14="http://schemas.microsoft.com/office/powerpoint/2010/main" val="87112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3</a:t>
            </a:fld>
            <a:endParaRPr lang="en-US" dirty="0"/>
          </a:p>
        </p:txBody>
      </p:sp>
    </p:spTree>
    <p:extLst>
      <p:ext uri="{BB962C8B-B14F-4D97-AF65-F5344CB8AC3E}">
        <p14:creationId xmlns:p14="http://schemas.microsoft.com/office/powerpoint/2010/main" val="948302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30</a:t>
            </a:fld>
            <a:endParaRPr lang="en-US" dirty="0"/>
          </a:p>
        </p:txBody>
      </p:sp>
    </p:spTree>
    <p:extLst>
      <p:ext uri="{BB962C8B-B14F-4D97-AF65-F5344CB8AC3E}">
        <p14:creationId xmlns:p14="http://schemas.microsoft.com/office/powerpoint/2010/main" val="415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31</a:t>
            </a:fld>
            <a:endParaRPr lang="en-US" dirty="0"/>
          </a:p>
        </p:txBody>
      </p:sp>
    </p:spTree>
    <p:extLst>
      <p:ext uri="{BB962C8B-B14F-4D97-AF65-F5344CB8AC3E}">
        <p14:creationId xmlns:p14="http://schemas.microsoft.com/office/powerpoint/2010/main" val="4060838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32</a:t>
            </a:fld>
            <a:endParaRPr lang="en-US" dirty="0"/>
          </a:p>
        </p:txBody>
      </p:sp>
    </p:spTree>
    <p:extLst>
      <p:ext uri="{BB962C8B-B14F-4D97-AF65-F5344CB8AC3E}">
        <p14:creationId xmlns:p14="http://schemas.microsoft.com/office/powerpoint/2010/main" val="2661053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33</a:t>
            </a:fld>
            <a:endParaRPr lang="en-US" dirty="0"/>
          </a:p>
        </p:txBody>
      </p:sp>
    </p:spTree>
    <p:extLst>
      <p:ext uri="{BB962C8B-B14F-4D97-AF65-F5344CB8AC3E}">
        <p14:creationId xmlns:p14="http://schemas.microsoft.com/office/powerpoint/2010/main" val="871126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34</a:t>
            </a:fld>
            <a:endParaRPr lang="en-US" dirty="0"/>
          </a:p>
        </p:txBody>
      </p:sp>
    </p:spTree>
    <p:extLst>
      <p:ext uri="{BB962C8B-B14F-4D97-AF65-F5344CB8AC3E}">
        <p14:creationId xmlns:p14="http://schemas.microsoft.com/office/powerpoint/2010/main" val="3303261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35</a:t>
            </a:fld>
            <a:endParaRPr lang="en-US" dirty="0"/>
          </a:p>
        </p:txBody>
      </p:sp>
    </p:spTree>
    <p:extLst>
      <p:ext uri="{BB962C8B-B14F-4D97-AF65-F5344CB8AC3E}">
        <p14:creationId xmlns:p14="http://schemas.microsoft.com/office/powerpoint/2010/main" val="2718704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years, AARP has worked to educate members about how to protect themselves from fraud. State offices have done scam jams and recruited fraud fighters, E&amp;O has produced anti-fraud materials, our publications cover it regularly, and the Foundation runs a Fraud Fighter program that proactively reaches out to people who fit a victim profile to provide them with ammunition to defend themselves. Why has this work continued, even during times when it was not recognized as a high priority of the organization? Because it resonates with our members, and can provide us with opportunities to engage with people who have turned away from us for any number of reasons. </a:t>
            </a:r>
          </a:p>
          <a:p>
            <a:endParaRPr lang="en-US" baseline="0" dirty="0" smtClean="0"/>
          </a:p>
          <a:p>
            <a:r>
              <a:rPr lang="en-US" baseline="0" dirty="0" smtClean="0"/>
              <a:t>For this reason, we launched the Fraud Watch Network as a pilot campaign. It’s a pretty basic concept:  </a:t>
            </a:r>
            <a:endParaRPr lang="en-US" dirty="0" smtClean="0"/>
          </a:p>
          <a:p>
            <a:endParaRPr lang="en-US" dirty="0" smtClean="0"/>
          </a:p>
          <a:p>
            <a:r>
              <a:rPr lang="en-US" dirty="0" smtClean="0"/>
              <a:t>Identity </a:t>
            </a:r>
            <a:r>
              <a:rPr lang="en-US" dirty="0"/>
              <a:t>theft, investment fraud and scams rob millions of Americans of their hard-earned money.  </a:t>
            </a:r>
          </a:p>
          <a:p>
            <a:r>
              <a:rPr lang="en-US" dirty="0"/>
              <a:t> </a:t>
            </a:r>
          </a:p>
          <a:p>
            <a:r>
              <a:rPr lang="en-US" dirty="0"/>
              <a:t>AARP is launching the Fraud Watch Network to give people the resources to spot and avoid ID theft and fraud so they can protect themselves and their families.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3DA63A4-5250-419F-AE61-0CD8CA69B1FD}" type="slidenum">
              <a:rPr lang="en-US" smtClean="0"/>
              <a:t>36</a:t>
            </a:fld>
            <a:endParaRPr lang="en-US" dirty="0"/>
          </a:p>
        </p:txBody>
      </p:sp>
    </p:spTree>
    <p:extLst>
      <p:ext uri="{BB962C8B-B14F-4D97-AF65-F5344CB8AC3E}">
        <p14:creationId xmlns:p14="http://schemas.microsoft.com/office/powerpoint/2010/main" val="62960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4</a:t>
            </a:fld>
            <a:endParaRPr lang="en-US" dirty="0"/>
          </a:p>
        </p:txBody>
      </p:sp>
    </p:spTree>
    <p:extLst>
      <p:ext uri="{BB962C8B-B14F-4D97-AF65-F5344CB8AC3E}">
        <p14:creationId xmlns:p14="http://schemas.microsoft.com/office/powerpoint/2010/main" val="293796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5</a:t>
            </a:fld>
            <a:endParaRPr lang="en-US" dirty="0"/>
          </a:p>
        </p:txBody>
      </p:sp>
    </p:spTree>
    <p:extLst>
      <p:ext uri="{BB962C8B-B14F-4D97-AF65-F5344CB8AC3E}">
        <p14:creationId xmlns:p14="http://schemas.microsoft.com/office/powerpoint/2010/main" val="416680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6</a:t>
            </a:fld>
            <a:endParaRPr lang="en-US" dirty="0"/>
          </a:p>
        </p:txBody>
      </p:sp>
    </p:spTree>
    <p:extLst>
      <p:ext uri="{BB962C8B-B14F-4D97-AF65-F5344CB8AC3E}">
        <p14:creationId xmlns:p14="http://schemas.microsoft.com/office/powerpoint/2010/main" val="4285924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7</a:t>
            </a:fld>
            <a:endParaRPr lang="en-US" dirty="0"/>
          </a:p>
        </p:txBody>
      </p:sp>
    </p:spTree>
    <p:extLst>
      <p:ext uri="{BB962C8B-B14F-4D97-AF65-F5344CB8AC3E}">
        <p14:creationId xmlns:p14="http://schemas.microsoft.com/office/powerpoint/2010/main" val="381152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8</a:t>
            </a:fld>
            <a:endParaRPr lang="en-US" dirty="0"/>
          </a:p>
        </p:txBody>
      </p:sp>
    </p:spTree>
    <p:extLst>
      <p:ext uri="{BB962C8B-B14F-4D97-AF65-F5344CB8AC3E}">
        <p14:creationId xmlns:p14="http://schemas.microsoft.com/office/powerpoint/2010/main" val="2177202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5">
              <a:defRPr/>
            </a:pPr>
            <a:r>
              <a:rPr lang="en-US" dirty="0" smtClean="0">
                <a:solidFill>
                  <a:srgbClr val="404040"/>
                </a:solidFill>
                <a:cs typeface="Helvetica" pitchFamily="34" charset="0"/>
              </a:rPr>
              <a:t>READ</a:t>
            </a:r>
            <a:r>
              <a:rPr lang="en-US" baseline="0" dirty="0" smtClean="0">
                <a:solidFill>
                  <a:srgbClr val="404040"/>
                </a:solidFill>
                <a:cs typeface="Helvetica" pitchFamily="34" charset="0"/>
              </a:rPr>
              <a:t> SLIDE</a:t>
            </a:r>
            <a:endParaRPr lang="en-US" dirty="0">
              <a:solidFill>
                <a:srgbClr val="404040"/>
              </a:solidFill>
              <a:cs typeface="Helvetica" pitchFamily="34" charset="0"/>
            </a:endParaRPr>
          </a:p>
          <a:p>
            <a:pPr marL="173050" indent="-173050" defTabSz="922935">
              <a:buFont typeface="Arial" pitchFamily="34" charset="0"/>
              <a:buChar char="•"/>
              <a:defRPr/>
            </a:pPr>
            <a:endParaRPr lang="en-US" dirty="0">
              <a:solidFill>
                <a:srgbClr val="404040"/>
              </a:solidFill>
              <a:cs typeface="Helvetica" pitchFamily="34" charset="0"/>
            </a:endParaRPr>
          </a:p>
          <a:p>
            <a:pPr marL="173050" indent="-1730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DA63A4-5250-419F-AE61-0CD8CA69B1FD}" type="slidenum">
              <a:rPr lang="en-US" smtClean="0"/>
              <a:t>9</a:t>
            </a:fld>
            <a:endParaRPr lang="en-US" dirty="0"/>
          </a:p>
        </p:txBody>
      </p:sp>
    </p:spTree>
    <p:extLst>
      <p:ext uri="{BB962C8B-B14F-4D97-AF65-F5344CB8AC3E}">
        <p14:creationId xmlns:p14="http://schemas.microsoft.com/office/powerpoint/2010/main" val="327505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7876D-5AAA-4AAC-AB1B-21938E8FBE8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7325-B160-4B26-AB1A-889DE3B27F32}" type="slidenum">
              <a:rPr lang="en-US" smtClean="0"/>
              <a:t>‹#›</a:t>
            </a:fld>
            <a:endParaRPr lang="en-US"/>
          </a:p>
        </p:txBody>
      </p:sp>
    </p:spTree>
    <p:extLst>
      <p:ext uri="{BB962C8B-B14F-4D97-AF65-F5344CB8AC3E}">
        <p14:creationId xmlns:p14="http://schemas.microsoft.com/office/powerpoint/2010/main" val="86893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7876D-5AAA-4AAC-AB1B-21938E8FBE8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7325-B160-4B26-AB1A-889DE3B27F32}" type="slidenum">
              <a:rPr lang="en-US" smtClean="0"/>
              <a:t>‹#›</a:t>
            </a:fld>
            <a:endParaRPr lang="en-US"/>
          </a:p>
        </p:txBody>
      </p:sp>
    </p:spTree>
    <p:extLst>
      <p:ext uri="{BB962C8B-B14F-4D97-AF65-F5344CB8AC3E}">
        <p14:creationId xmlns:p14="http://schemas.microsoft.com/office/powerpoint/2010/main" val="173103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7876D-5AAA-4AAC-AB1B-21938E8FBE8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7325-B160-4B26-AB1A-889DE3B27F32}" type="slidenum">
              <a:rPr lang="en-US" smtClean="0"/>
              <a:t>‹#›</a:t>
            </a:fld>
            <a:endParaRPr lang="en-US"/>
          </a:p>
        </p:txBody>
      </p:sp>
    </p:spTree>
    <p:extLst>
      <p:ext uri="{BB962C8B-B14F-4D97-AF65-F5344CB8AC3E}">
        <p14:creationId xmlns:p14="http://schemas.microsoft.com/office/powerpoint/2010/main" val="253971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7876D-5AAA-4AAC-AB1B-21938E8FBE8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7325-B160-4B26-AB1A-889DE3B27F32}" type="slidenum">
              <a:rPr lang="en-US" smtClean="0"/>
              <a:t>‹#›</a:t>
            </a:fld>
            <a:endParaRPr lang="en-US"/>
          </a:p>
        </p:txBody>
      </p:sp>
    </p:spTree>
    <p:extLst>
      <p:ext uri="{BB962C8B-B14F-4D97-AF65-F5344CB8AC3E}">
        <p14:creationId xmlns:p14="http://schemas.microsoft.com/office/powerpoint/2010/main" val="402667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7876D-5AAA-4AAC-AB1B-21938E8FBE8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7325-B160-4B26-AB1A-889DE3B27F32}" type="slidenum">
              <a:rPr lang="en-US" smtClean="0"/>
              <a:t>‹#›</a:t>
            </a:fld>
            <a:endParaRPr lang="en-US"/>
          </a:p>
        </p:txBody>
      </p:sp>
    </p:spTree>
    <p:extLst>
      <p:ext uri="{BB962C8B-B14F-4D97-AF65-F5344CB8AC3E}">
        <p14:creationId xmlns:p14="http://schemas.microsoft.com/office/powerpoint/2010/main" val="167710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7876D-5AAA-4AAC-AB1B-21938E8FBE84}"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D7325-B160-4B26-AB1A-889DE3B27F32}" type="slidenum">
              <a:rPr lang="en-US" smtClean="0"/>
              <a:t>‹#›</a:t>
            </a:fld>
            <a:endParaRPr lang="en-US"/>
          </a:p>
        </p:txBody>
      </p:sp>
    </p:spTree>
    <p:extLst>
      <p:ext uri="{BB962C8B-B14F-4D97-AF65-F5344CB8AC3E}">
        <p14:creationId xmlns:p14="http://schemas.microsoft.com/office/powerpoint/2010/main" val="96803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7876D-5AAA-4AAC-AB1B-21938E8FBE84}"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CD7325-B160-4B26-AB1A-889DE3B27F32}" type="slidenum">
              <a:rPr lang="en-US" smtClean="0"/>
              <a:t>‹#›</a:t>
            </a:fld>
            <a:endParaRPr lang="en-US"/>
          </a:p>
        </p:txBody>
      </p:sp>
    </p:spTree>
    <p:extLst>
      <p:ext uri="{BB962C8B-B14F-4D97-AF65-F5344CB8AC3E}">
        <p14:creationId xmlns:p14="http://schemas.microsoft.com/office/powerpoint/2010/main" val="301068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7876D-5AAA-4AAC-AB1B-21938E8FBE84}"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CD7325-B160-4B26-AB1A-889DE3B27F32}" type="slidenum">
              <a:rPr lang="en-US" smtClean="0"/>
              <a:t>‹#›</a:t>
            </a:fld>
            <a:endParaRPr lang="en-US"/>
          </a:p>
        </p:txBody>
      </p:sp>
    </p:spTree>
    <p:extLst>
      <p:ext uri="{BB962C8B-B14F-4D97-AF65-F5344CB8AC3E}">
        <p14:creationId xmlns:p14="http://schemas.microsoft.com/office/powerpoint/2010/main" val="399669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7876D-5AAA-4AAC-AB1B-21938E8FBE84}"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CD7325-B160-4B26-AB1A-889DE3B27F32}" type="slidenum">
              <a:rPr lang="en-US" smtClean="0"/>
              <a:t>‹#›</a:t>
            </a:fld>
            <a:endParaRPr lang="en-US"/>
          </a:p>
        </p:txBody>
      </p:sp>
    </p:spTree>
    <p:extLst>
      <p:ext uri="{BB962C8B-B14F-4D97-AF65-F5344CB8AC3E}">
        <p14:creationId xmlns:p14="http://schemas.microsoft.com/office/powerpoint/2010/main" val="403888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7876D-5AAA-4AAC-AB1B-21938E8FBE84}"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D7325-B160-4B26-AB1A-889DE3B27F32}" type="slidenum">
              <a:rPr lang="en-US" smtClean="0"/>
              <a:t>‹#›</a:t>
            </a:fld>
            <a:endParaRPr lang="en-US"/>
          </a:p>
        </p:txBody>
      </p:sp>
    </p:spTree>
    <p:extLst>
      <p:ext uri="{BB962C8B-B14F-4D97-AF65-F5344CB8AC3E}">
        <p14:creationId xmlns:p14="http://schemas.microsoft.com/office/powerpoint/2010/main" val="120889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7876D-5AAA-4AAC-AB1B-21938E8FBE84}"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D7325-B160-4B26-AB1A-889DE3B27F32}" type="slidenum">
              <a:rPr lang="en-US" smtClean="0"/>
              <a:t>‹#›</a:t>
            </a:fld>
            <a:endParaRPr lang="en-US"/>
          </a:p>
        </p:txBody>
      </p:sp>
    </p:spTree>
    <p:extLst>
      <p:ext uri="{BB962C8B-B14F-4D97-AF65-F5344CB8AC3E}">
        <p14:creationId xmlns:p14="http://schemas.microsoft.com/office/powerpoint/2010/main" val="340318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7876D-5AAA-4AAC-AB1B-21938E8FBE84}" type="datetimeFigureOut">
              <a:rPr lang="en-US" smtClean="0"/>
              <a:t>3/6/2017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D7325-B160-4B26-AB1A-889DE3B27F32}" type="slidenum">
              <a:rPr lang="en-US" smtClean="0"/>
              <a:t>‹#›</a:t>
            </a:fld>
            <a:endParaRPr lang="en-US"/>
          </a:p>
        </p:txBody>
      </p:sp>
    </p:spTree>
    <p:extLst>
      <p:ext uri="{BB962C8B-B14F-4D97-AF65-F5344CB8AC3E}">
        <p14:creationId xmlns:p14="http://schemas.microsoft.com/office/powerpoint/2010/main" val="2681613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16.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2.pn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17.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17.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2.pn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17.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4.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18.jp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18.jp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2.pn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2.pn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22.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6.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7.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8.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9.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0.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71600" y="762000"/>
            <a:ext cx="6104257" cy="3048000"/>
            <a:chOff x="1062672" y="1676400"/>
            <a:chExt cx="7018657" cy="3528062"/>
          </a:xfrm>
        </p:grpSpPr>
        <p:sp>
          <p:nvSpPr>
            <p:cNvPr id="2" name="Rectangle 1"/>
            <p:cNvSpPr/>
            <p:nvPr/>
          </p:nvSpPr>
          <p:spPr>
            <a:xfrm>
              <a:off x="1828800" y="2819400"/>
              <a:ext cx="5422392" cy="926123"/>
            </a:xfrm>
            <a:custGeom>
              <a:avLst/>
              <a:gdLst>
                <a:gd name="connsiteX0" fmla="*/ 0 w 5422392"/>
                <a:gd name="connsiteY0" fmla="*/ 0 h 914400"/>
                <a:gd name="connsiteX1" fmla="*/ 5422392 w 5422392"/>
                <a:gd name="connsiteY1" fmla="*/ 0 h 914400"/>
                <a:gd name="connsiteX2" fmla="*/ 5422392 w 5422392"/>
                <a:gd name="connsiteY2" fmla="*/ 914400 h 914400"/>
                <a:gd name="connsiteX3" fmla="*/ 0 w 5422392"/>
                <a:gd name="connsiteY3" fmla="*/ 914400 h 914400"/>
                <a:gd name="connsiteX4" fmla="*/ 0 w 5422392"/>
                <a:gd name="connsiteY4" fmla="*/ 0 h 914400"/>
                <a:gd name="connsiteX0" fmla="*/ 0 w 5422392"/>
                <a:gd name="connsiteY0" fmla="*/ 0 h 926123"/>
                <a:gd name="connsiteX1" fmla="*/ 5422392 w 5422392"/>
                <a:gd name="connsiteY1" fmla="*/ 0 h 926123"/>
                <a:gd name="connsiteX2" fmla="*/ 5422392 w 5422392"/>
                <a:gd name="connsiteY2" fmla="*/ 914400 h 926123"/>
                <a:gd name="connsiteX3" fmla="*/ 222739 w 5422392"/>
                <a:gd name="connsiteY3" fmla="*/ 926123 h 926123"/>
                <a:gd name="connsiteX4" fmla="*/ 0 w 5422392"/>
                <a:gd name="connsiteY4" fmla="*/ 0 h 926123"/>
                <a:gd name="connsiteX0" fmla="*/ 0 w 5422392"/>
                <a:gd name="connsiteY0" fmla="*/ 0 h 926123"/>
                <a:gd name="connsiteX1" fmla="*/ 5422392 w 5422392"/>
                <a:gd name="connsiteY1" fmla="*/ 0 h 926123"/>
                <a:gd name="connsiteX2" fmla="*/ 5422392 w 5422392"/>
                <a:gd name="connsiteY2" fmla="*/ 914400 h 926123"/>
                <a:gd name="connsiteX3" fmla="*/ 222739 w 5422392"/>
                <a:gd name="connsiteY3" fmla="*/ 926123 h 926123"/>
                <a:gd name="connsiteX4" fmla="*/ 0 w 5422392"/>
                <a:gd name="connsiteY4" fmla="*/ 0 h 926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2392" h="926123">
                  <a:moveTo>
                    <a:pt x="0" y="0"/>
                  </a:moveTo>
                  <a:lnTo>
                    <a:pt x="5422392" y="0"/>
                  </a:lnTo>
                  <a:lnTo>
                    <a:pt x="5422392" y="914400"/>
                  </a:lnTo>
                  <a:lnTo>
                    <a:pt x="222739" y="9261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672" y="1676400"/>
              <a:ext cx="7018657" cy="3528062"/>
            </a:xfrm>
            <a:prstGeom prst="rect">
              <a:avLst/>
            </a:prstGeom>
          </p:spPr>
        </p:pic>
      </p:grpSp>
      <p:sp>
        <p:nvSpPr>
          <p:cNvPr id="5" name="SessionQuestionData" descr="&lt;?xml version=&quot;1.0&quot;?&gt;&lt;AllQuestions /&gt;" hidden="1"/>
          <p:cNvSpPr txBox="1"/>
          <p:nvPr/>
        </p:nvSpPr>
        <p:spPr>
          <a:xfrm>
            <a:off x="0" y="0"/>
            <a:ext cx="0" cy="0"/>
          </a:xfrm>
          <a:prstGeom prst="rect">
            <a:avLst/>
          </a:prstGeom>
          <a:noFill/>
        </p:spPr>
        <p:txBody>
          <a:bodyPr vert="horz" rtlCol="0">
            <a:spAutoFit/>
          </a:bodyPr>
          <a:lstStyle/>
          <a:p>
            <a:endParaRPr lang="en-US"/>
          </a:p>
        </p:txBody>
      </p:sp>
      <p:sp>
        <p:nvSpPr>
          <p:cNvPr id="6" name="SessionAnswerData" descr="&lt;?xml version=&quot;1.0&quot;?&gt;&lt;AllAnswers /&gt;" hidden="1"/>
          <p:cNvSpPr txBox="1"/>
          <p:nvPr/>
        </p:nvSpPr>
        <p:spPr>
          <a:xfrm>
            <a:off x="1270000" y="0"/>
            <a:ext cx="0" cy="0"/>
          </a:xfrm>
          <a:prstGeom prst="rect">
            <a:avLst/>
          </a:prstGeom>
          <a:noFill/>
        </p:spPr>
        <p:txBody>
          <a:bodyPr vert="horz" rtlCol="0">
            <a:spAutoFit/>
          </a:bodyPr>
          <a:lstStyle/>
          <a:p>
            <a:endParaRPr lang="en-US"/>
          </a:p>
        </p:txBody>
      </p:sp>
      <p:sp>
        <p:nvSpPr>
          <p:cNvPr id="7" name="SessionResponseData" hidden="1"/>
          <p:cNvSpPr txBox="1"/>
          <p:nvPr/>
        </p:nvSpPr>
        <p:spPr>
          <a:xfrm>
            <a:off x="0" y="0"/>
            <a:ext cx="0" cy="0"/>
          </a:xfrm>
          <a:prstGeom prst="rect">
            <a:avLst/>
          </a:prstGeom>
          <a:noFill/>
        </p:spPr>
        <p:txBody>
          <a:bodyPr vert="horz" rtlCol="0">
            <a:spAutoFit/>
          </a:bodyPr>
          <a:lstStyle/>
          <a:p>
            <a:endParaRPr lang="en-US"/>
          </a:p>
        </p:txBody>
      </p:sp>
      <p:sp>
        <p:nvSpPr>
          <p:cNvPr id="8"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SimulatedVoteCount&gt;50&lt;/SimulatedVoteCount&gt;&lt;ChartModel&gt;3D&lt;/ChartModel&gt;&lt;gridColor&gt;&lt;/gridColor&gt;&lt;gridAlternateColor&gt;&lt;/gridAlternateColor&gt;&lt;gridIncorrectColor&gt;&lt;/gridIncorrect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Color [A=255, R=185, G=222, B=228]&lt;/chartColor1&gt;&lt;chartColor2&gt;Color [A=255, R=51, G=50, B=152]&lt;/chartColor2&gt;&lt;chartColor3&gt;Color [A=255, R=1, G=153, B=154]&lt;/chartColor3&gt;&lt;chartColor4&gt;Color [A=255, R=153, G=202, B=0]&lt;/chartColor4&gt;&lt;chartColor5&gt;Color [A=255, R=128, G=128, B=128]&lt;/chartColor5&gt;&lt;chartColor6&gt;Color [A=255, R=185, G=222, B=228]&lt;/chartColor6&gt;&lt;chartColor7&gt;Color [A=255, R=51, G=50, B=152]&lt;/chartColor7&gt;&lt;chartColor8&gt;Color [A=255, R=1, G=153, B=154]&lt;/chartColor8&gt;&lt;chartColor9&gt;Color [A=255, R=153, G=202, B=0]&lt;/chartColor9&gt;&lt;chartColor10&gt;Color [A=255, R=128, G=128, B=128]&lt;/chartColor10&gt;&lt;teamColor1&gt;Color [A=255, R=187, G=224, B=227]&lt;/teamColor1&gt;&lt;teamColor2&gt;Color [A=255, R=51, G=51, B=153]&lt;/teamColor2&gt;&lt;teamColor3&gt;Color [A=255, R=0, G=153, B=153]&lt;/teamColor3&gt;&lt;teamColor4&gt;Color [A=255, R=153, G=204, B=0]&lt;/teamColor4&gt;&lt;teamColor5&gt;Color [A=255, R=128, G=128, B=128]&lt;/teamColor5&gt;&lt;teamColor6&gt;Color [A=255, R=0, G=0, B=0]&lt;/teamColor6&gt;&lt;teamColor7&gt;Color [A=255, R=0, G=102, B=204]&lt;/teamColor7&gt;&lt;teamColor8&gt;Color [A=255, R=204, G=204, B=255]&lt;/teamColor8&gt;&lt;teamColor9&gt;Color [A=255, R=255, G=0, B=0]&lt;/teamColor9&gt;&lt;teamColor10&gt;Color [A=255, R=255, G=255, B=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lt;/isGridColorKnownColor&gt;&lt;gridColorName&gt;&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Settings&gt;" hidden="1"/>
          <p:cNvSpPr txBox="1"/>
          <p:nvPr/>
        </p:nvSpPr>
        <p:spPr>
          <a:xfrm>
            <a:off x="0" y="0"/>
            <a:ext cx="0" cy="0"/>
          </a:xfrm>
          <a:prstGeom prst="rect">
            <a:avLst/>
          </a:prstGeom>
          <a:noFill/>
        </p:spPr>
        <p:txBody>
          <a:bodyPr vert="horz" rtlCol="0">
            <a:spAutoFit/>
          </a:bodyPr>
          <a:lstStyle/>
          <a:p>
            <a:endParaRPr lang="en-US"/>
          </a:p>
        </p:txBody>
      </p:sp>
      <p:sp>
        <p:nvSpPr>
          <p:cNvPr id="9" name="TextBox 8"/>
          <p:cNvSpPr txBox="1"/>
          <p:nvPr/>
        </p:nvSpPr>
        <p:spPr>
          <a:xfrm>
            <a:off x="1837057" y="4797472"/>
            <a:ext cx="5638800" cy="954107"/>
          </a:xfrm>
          <a:prstGeom prst="rect">
            <a:avLst/>
          </a:prstGeom>
          <a:noFill/>
        </p:spPr>
        <p:txBody>
          <a:bodyPr wrap="square" rtlCol="0">
            <a:spAutoFit/>
          </a:bodyPr>
          <a:lstStyle/>
          <a:p>
            <a:pPr algn="ctr"/>
            <a:r>
              <a:rPr lang="en-US" sz="2800" b="1" dirty="0"/>
              <a:t>PPCUG General Meeting</a:t>
            </a:r>
          </a:p>
          <a:p>
            <a:pPr algn="ctr"/>
            <a:r>
              <a:rPr lang="en-US" sz="2800" b="1" dirty="0"/>
              <a:t>March 20, 2017</a:t>
            </a:r>
            <a:endParaRPr lang="en-US" sz="2800" b="1" dirty="0"/>
          </a:p>
        </p:txBody>
      </p:sp>
    </p:spTree>
    <p:custDataLst>
      <p:tags r:id="rId1"/>
    </p:custDataLst>
    <p:extLst>
      <p:ext uri="{BB962C8B-B14F-4D97-AF65-F5344CB8AC3E}">
        <p14:creationId xmlns:p14="http://schemas.microsoft.com/office/powerpoint/2010/main" val="3091274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Yourself From </a:t>
            </a:r>
            <a:r>
              <a:rPr lang="en-US" sz="3600" b="1" u="sng" dirty="0" smtClean="0">
                <a:solidFill>
                  <a:schemeClr val="bg1"/>
                </a:solidFill>
                <a:latin typeface="Arial" pitchFamily="34" charset="0"/>
                <a:cs typeface="Arial" pitchFamily="34" charset="0"/>
              </a:rPr>
              <a:t>Identity </a:t>
            </a:r>
            <a:r>
              <a:rPr lang="en-US" sz="3600" b="1" u="sng" dirty="0">
                <a:solidFill>
                  <a:schemeClr val="bg1"/>
                </a:solidFill>
                <a:latin typeface="Arial" pitchFamily="34" charset="0"/>
                <a:cs typeface="Arial" pitchFamily="34" charset="0"/>
              </a:rPr>
              <a:t>Theft</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669" y="1346413"/>
            <a:ext cx="7342661" cy="4165173"/>
          </a:xfrm>
          <a:prstGeom prst="rect">
            <a:avLst/>
          </a:prstGeom>
        </p:spPr>
      </p:pic>
      <p:sp>
        <p:nvSpPr>
          <p:cNvPr id="6" name="TextBox 5"/>
          <p:cNvSpPr txBox="1"/>
          <p:nvPr/>
        </p:nvSpPr>
        <p:spPr>
          <a:xfrm>
            <a:off x="2590800" y="5834389"/>
            <a:ext cx="4953000" cy="523220"/>
          </a:xfrm>
          <a:prstGeom prst="rect">
            <a:avLst/>
          </a:prstGeom>
          <a:noFill/>
        </p:spPr>
        <p:txBody>
          <a:bodyPr wrap="square" rtlCol="0">
            <a:spAutoFit/>
          </a:bodyPr>
          <a:lstStyle/>
          <a:p>
            <a:r>
              <a:rPr lang="en-US" sz="2800" dirty="0" smtClean="0"/>
              <a:t>Not a very Good Idea!</a:t>
            </a:r>
            <a:endParaRPr lang="en-US" sz="2800" dirty="0"/>
          </a:p>
        </p:txBody>
      </p:sp>
      <p:cxnSp>
        <p:nvCxnSpPr>
          <p:cNvPr id="9" name="Straight Connector 8"/>
          <p:cNvCxnSpPr/>
          <p:nvPr/>
        </p:nvCxnSpPr>
        <p:spPr>
          <a:xfrm>
            <a:off x="1524000" y="4343400"/>
            <a:ext cx="16002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676400" y="4648200"/>
            <a:ext cx="914400" cy="0"/>
          </a:xfrm>
          <a:prstGeom prst="line">
            <a:avLst/>
          </a:prstGeom>
          <a:ln w="28575"/>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83582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
        <p:nvSpPr>
          <p:cNvPr id="4" name="TextBox 3"/>
          <p:cNvSpPr txBox="1"/>
          <p:nvPr/>
        </p:nvSpPr>
        <p:spPr>
          <a:xfrm flipV="1">
            <a:off x="2286000" y="3276600"/>
            <a:ext cx="4724400" cy="3364468"/>
          </a:xfrm>
          <a:prstGeom prst="rect">
            <a:avLst/>
          </a:prstGeom>
          <a:noFill/>
        </p:spPr>
        <p:txBody>
          <a:bodyPr wrap="square" rtlCol="0">
            <a:spAutoFit/>
          </a:bodyPr>
          <a:lstStyle/>
          <a:p>
            <a:endParaRPr lang="en-US" dirty="0"/>
          </a:p>
        </p:txBody>
      </p:sp>
      <p:sp>
        <p:nvSpPr>
          <p:cNvPr id="3" name="TextBox 2"/>
          <p:cNvSpPr txBox="1"/>
          <p:nvPr/>
        </p:nvSpPr>
        <p:spPr>
          <a:xfrm>
            <a:off x="1981200" y="1143000"/>
            <a:ext cx="5943600" cy="646331"/>
          </a:xfrm>
          <a:prstGeom prst="rect">
            <a:avLst/>
          </a:prstGeom>
          <a:noFill/>
        </p:spPr>
        <p:txBody>
          <a:bodyPr wrap="square" rtlCol="0">
            <a:spAutoFit/>
          </a:bodyPr>
          <a:lstStyle/>
          <a:p>
            <a:r>
              <a:rPr lang="en-US" sz="3600" b="1" dirty="0">
                <a:solidFill>
                  <a:schemeClr val="accent2">
                    <a:lumMod val="75000"/>
                  </a:schemeClr>
                </a:solidFill>
              </a:rPr>
              <a:t>The Rising Malware Threat</a:t>
            </a:r>
          </a:p>
        </p:txBody>
      </p:sp>
      <p:sp>
        <p:nvSpPr>
          <p:cNvPr id="6" name="TextBox 5"/>
          <p:cNvSpPr txBox="1"/>
          <p:nvPr/>
        </p:nvSpPr>
        <p:spPr>
          <a:xfrm>
            <a:off x="1600200" y="5334000"/>
            <a:ext cx="7010400" cy="461665"/>
          </a:xfrm>
          <a:prstGeom prst="rect">
            <a:avLst/>
          </a:prstGeom>
          <a:noFill/>
        </p:spPr>
        <p:txBody>
          <a:bodyPr wrap="square" rtlCol="0">
            <a:spAutoFit/>
          </a:bodyPr>
          <a:lstStyle/>
          <a:p>
            <a:r>
              <a:rPr lang="en-US" sz="2400" b="1" dirty="0" smtClean="0"/>
              <a:t> </a:t>
            </a:r>
            <a:endParaRPr lang="en-US" sz="2400" b="1"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1905001"/>
            <a:ext cx="6858000" cy="4198144"/>
          </a:xfrm>
          <a:prstGeom prst="rect">
            <a:avLst/>
          </a:prstGeom>
        </p:spPr>
      </p:pic>
    </p:spTree>
    <p:custDataLst>
      <p:tags r:id="rId1"/>
    </p:custDataLst>
    <p:extLst>
      <p:ext uri="{BB962C8B-B14F-4D97-AF65-F5344CB8AC3E}">
        <p14:creationId xmlns:p14="http://schemas.microsoft.com/office/powerpoint/2010/main" val="259788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2209800" y="997227"/>
            <a:ext cx="4724400" cy="1446550"/>
          </a:xfrm>
          <a:prstGeom prst="rect">
            <a:avLst/>
          </a:prstGeom>
          <a:noFill/>
        </p:spPr>
        <p:txBody>
          <a:bodyPr wrap="square" rtlCol="0">
            <a:spAutoFit/>
          </a:bodyPr>
          <a:lstStyle/>
          <a:p>
            <a:r>
              <a:rPr lang="en-US" sz="4400" b="1" dirty="0">
                <a:solidFill>
                  <a:schemeClr val="accent2">
                    <a:lumMod val="75000"/>
                  </a:schemeClr>
                </a:solidFill>
              </a:rPr>
              <a:t>What is Malware</a:t>
            </a:r>
            <a:r>
              <a:rPr lang="en-US" sz="4400" b="1" dirty="0" smtClean="0">
                <a:solidFill>
                  <a:schemeClr val="accent2">
                    <a:lumMod val="75000"/>
                  </a:schemeClr>
                </a:solidFill>
              </a:rPr>
              <a:t>?</a:t>
            </a:r>
          </a:p>
          <a:p>
            <a:endParaRPr lang="en-US" sz="4400" b="1" dirty="0">
              <a:solidFill>
                <a:schemeClr val="accent2">
                  <a:lumMod val="75000"/>
                </a:schemeClr>
              </a:solidFill>
            </a:endParaRPr>
          </a:p>
        </p:txBody>
      </p:sp>
      <p:sp>
        <p:nvSpPr>
          <p:cNvPr id="3" name="Rectangle 2"/>
          <p:cNvSpPr/>
          <p:nvPr/>
        </p:nvSpPr>
        <p:spPr>
          <a:xfrm>
            <a:off x="914400" y="1828800"/>
            <a:ext cx="7848600" cy="4585871"/>
          </a:xfrm>
          <a:prstGeom prst="rect">
            <a:avLst/>
          </a:prstGeom>
        </p:spPr>
        <p:txBody>
          <a:bodyPr wrap="square">
            <a:spAutoFit/>
          </a:bodyPr>
          <a:lstStyle/>
          <a:p>
            <a:pPr marL="457200" indent="-457200">
              <a:buFont typeface="Wingdings" panose="05000000000000000000" pitchFamily="2" charset="2"/>
              <a:buChar char="Ø"/>
            </a:pPr>
            <a:r>
              <a:rPr lang="en-US" sz="3200" dirty="0" smtClean="0"/>
              <a:t>Malware is an umbrella term used to describe hostile or intrusive software, including:</a:t>
            </a:r>
          </a:p>
          <a:p>
            <a:pPr marL="914400" lvl="1" indent="-457200">
              <a:buFont typeface="Wingdings" panose="05000000000000000000" pitchFamily="2" charset="2"/>
              <a:buChar char="ü"/>
            </a:pPr>
            <a:r>
              <a:rPr lang="en-US" sz="2800" dirty="0" smtClean="0"/>
              <a:t>Trojans, </a:t>
            </a:r>
            <a:r>
              <a:rPr lang="en-US" sz="2800" dirty="0"/>
              <a:t>Virus, </a:t>
            </a:r>
            <a:r>
              <a:rPr lang="en-US" sz="2800" dirty="0" smtClean="0"/>
              <a:t>Worms, Backdoors, Botnets</a:t>
            </a:r>
          </a:p>
          <a:p>
            <a:pPr marL="914400" lvl="1" indent="-457200">
              <a:buFont typeface="Wingdings" panose="05000000000000000000" pitchFamily="2" charset="2"/>
              <a:buChar char="ü"/>
            </a:pPr>
            <a:r>
              <a:rPr lang="en-US" sz="2800" dirty="0"/>
              <a:t>Phishing account </a:t>
            </a:r>
            <a:r>
              <a:rPr lang="en-US" sz="2800" dirty="0"/>
              <a:t>information theft</a:t>
            </a:r>
          </a:p>
          <a:p>
            <a:pPr marL="1371600" lvl="2" indent="-457200">
              <a:buSzPct val="70000"/>
              <a:buFont typeface="Wingdings" panose="05000000000000000000" pitchFamily="2" charset="2"/>
              <a:buChar char="q"/>
            </a:pPr>
            <a:r>
              <a:rPr lang="en-US" sz="2800" dirty="0" smtClean="0"/>
              <a:t>Bank </a:t>
            </a:r>
            <a:r>
              <a:rPr lang="en-US" sz="2800" dirty="0"/>
              <a:t>account withdrawal, credit card usage, loan </a:t>
            </a:r>
            <a:r>
              <a:rPr lang="en-US" sz="2800" dirty="0" smtClean="0"/>
              <a:t>falsification</a:t>
            </a:r>
          </a:p>
          <a:p>
            <a:pPr marL="914400" lvl="1" indent="-457200">
              <a:buSzPct val="100000"/>
              <a:buFont typeface="Wingdings" panose="05000000000000000000" pitchFamily="2" charset="2"/>
              <a:buChar char="ü"/>
            </a:pPr>
            <a:r>
              <a:rPr lang="en-US" sz="2800" dirty="0" err="1"/>
              <a:t>RansomWare</a:t>
            </a:r>
            <a:r>
              <a:rPr lang="en-US" sz="2800" dirty="0"/>
              <a:t> (</a:t>
            </a:r>
            <a:r>
              <a:rPr lang="en-US" sz="2800" i="1" dirty="0"/>
              <a:t>You pay to unlock your files</a:t>
            </a:r>
            <a:r>
              <a:rPr lang="en-US" sz="2800" dirty="0"/>
              <a:t>)</a:t>
            </a:r>
          </a:p>
          <a:p>
            <a:pPr marL="914400" lvl="1" indent="-457200">
              <a:buSzPct val="100000"/>
              <a:buFont typeface="Wingdings" panose="05000000000000000000" pitchFamily="2" charset="2"/>
              <a:buChar char="ü"/>
            </a:pPr>
            <a:r>
              <a:rPr lang="en-US" sz="2800" dirty="0" err="1" smtClean="0"/>
              <a:t>Keyloggers</a:t>
            </a:r>
            <a:r>
              <a:rPr lang="en-US" sz="2800" dirty="0" smtClean="0"/>
              <a:t>  (</a:t>
            </a:r>
            <a:r>
              <a:rPr lang="en-US" sz="2800" i="1" dirty="0" smtClean="0"/>
              <a:t>copies and transmits your key strokes)</a:t>
            </a:r>
            <a:endParaRPr lang="en-US" sz="2800" i="1"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279597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289876" y="1158184"/>
            <a:ext cx="8153400" cy="2246769"/>
          </a:xfrm>
          <a:prstGeom prst="rect">
            <a:avLst/>
          </a:prstGeom>
          <a:noFill/>
        </p:spPr>
        <p:txBody>
          <a:bodyPr wrap="square" rtlCol="0">
            <a:spAutoFit/>
          </a:bodyPr>
          <a:lstStyle/>
          <a:p>
            <a:pPr marL="285750" indent="-285750">
              <a:buFont typeface="Wingdings" panose="05000000000000000000" pitchFamily="2" charset="2"/>
              <a:buChar char="Ø"/>
            </a:pPr>
            <a:r>
              <a:rPr lang="en-US" sz="2800" dirty="0" smtClean="0"/>
              <a:t>Personal Computers are hacked and subject to viruses and malware just like the  government and major corporations.</a:t>
            </a:r>
          </a:p>
          <a:p>
            <a:pPr marL="285750" indent="-285750">
              <a:buFont typeface="Wingdings" panose="05000000000000000000" pitchFamily="2" charset="2"/>
              <a:buChar char="Ø"/>
            </a:pPr>
            <a:r>
              <a:rPr lang="en-US" sz="2800" dirty="0" smtClean="0"/>
              <a:t>There are a number of things you can do to protect your personal computer.</a:t>
            </a:r>
          </a:p>
        </p:txBody>
      </p:sp>
      <p:pic>
        <p:nvPicPr>
          <p:cNvPr id="1026" name="Picture 2" descr="http://www.knightnetworks.com/j0399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352800"/>
            <a:ext cx="2743200" cy="23225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43000" y="3441680"/>
            <a:ext cx="5181600" cy="3416320"/>
          </a:xfrm>
          <a:prstGeom prst="rect">
            <a:avLst/>
          </a:prstGeom>
          <a:noFill/>
        </p:spPr>
        <p:txBody>
          <a:bodyPr wrap="square" rtlCol="0">
            <a:spAutoFit/>
          </a:bodyPr>
          <a:lstStyle/>
          <a:p>
            <a:pPr marL="342900" indent="-342900">
              <a:buSzPct val="100000"/>
              <a:buFont typeface="Wingdings" panose="05000000000000000000" pitchFamily="2" charset="2"/>
              <a:buChar char="q"/>
            </a:pPr>
            <a:r>
              <a:rPr lang="en-US" sz="2400" dirty="0" smtClean="0"/>
              <a:t>Computers and your other mobile devices should use passwords.</a:t>
            </a:r>
          </a:p>
          <a:p>
            <a:pPr marL="342900" indent="-342900">
              <a:buSzPct val="100000"/>
              <a:buFont typeface="Wingdings" panose="05000000000000000000" pitchFamily="2" charset="2"/>
              <a:buChar char="q"/>
            </a:pPr>
            <a:r>
              <a:rPr lang="en-US" sz="2400" dirty="0" smtClean="0"/>
              <a:t>If you have a Wireless Network in your home it should be encrypted and require a password to connect. This prevents unauthorized access to your network and is easy to do on your router.</a:t>
            </a:r>
          </a:p>
          <a:p>
            <a:pPr>
              <a:buSzPct val="100000"/>
            </a:pPr>
            <a:r>
              <a:rPr lang="en-US" sz="2400" b="1" dirty="0" smtClean="0"/>
              <a:t>  </a:t>
            </a:r>
            <a:endParaRPr lang="en-US" sz="2400" b="1"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296385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289876" y="1112223"/>
            <a:ext cx="8625524" cy="707886"/>
          </a:xfrm>
          <a:prstGeom prst="rect">
            <a:avLst/>
          </a:prstGeom>
          <a:noFill/>
        </p:spPr>
        <p:txBody>
          <a:bodyPr wrap="square" rtlCol="0">
            <a:spAutoFit/>
          </a:bodyPr>
          <a:lstStyle/>
          <a:p>
            <a:r>
              <a:rPr lang="en-US" sz="4000" b="1" dirty="0" smtClean="0">
                <a:solidFill>
                  <a:schemeClr val="accent2">
                    <a:lumMod val="75000"/>
                  </a:schemeClr>
                </a:solidFill>
              </a:rPr>
              <a:t>How to Protect your Wireless Network</a:t>
            </a:r>
            <a:endParaRPr lang="en-US" sz="4000" b="1" dirty="0">
              <a:solidFill>
                <a:schemeClr val="accent2">
                  <a:lumMod val="75000"/>
                </a:schemeClr>
              </a:solidFill>
            </a:endParaRPr>
          </a:p>
        </p:txBody>
      </p:sp>
      <p:sp>
        <p:nvSpPr>
          <p:cNvPr id="3" name="Rectangle 2"/>
          <p:cNvSpPr/>
          <p:nvPr/>
        </p:nvSpPr>
        <p:spPr>
          <a:xfrm>
            <a:off x="685800" y="2057400"/>
            <a:ext cx="7924800" cy="4524315"/>
          </a:xfrm>
          <a:prstGeom prst="rect">
            <a:avLst/>
          </a:prstGeom>
        </p:spPr>
        <p:txBody>
          <a:bodyPr wrap="square">
            <a:spAutoFit/>
          </a:bodyPr>
          <a:lstStyle/>
          <a:p>
            <a:pPr marL="457200" indent="-457200">
              <a:buFont typeface="Wingdings" panose="05000000000000000000" pitchFamily="2" charset="2"/>
              <a:buChar char="Ø"/>
            </a:pPr>
            <a:r>
              <a:rPr lang="en-US" sz="2400" dirty="0" smtClean="0"/>
              <a:t>Open your Router Setup page</a:t>
            </a:r>
          </a:p>
          <a:p>
            <a:pPr marL="914400" lvl="1" indent="-457200">
              <a:buFont typeface="Wingdings" panose="05000000000000000000" pitchFamily="2" charset="2"/>
              <a:buChar char="ü"/>
            </a:pPr>
            <a:r>
              <a:rPr lang="en-US" sz="2400" dirty="0" smtClean="0"/>
              <a:t>Usually by typing “192.168.1.1” into your web browser, then enter user name and password. Often “admin” for both</a:t>
            </a:r>
          </a:p>
          <a:p>
            <a:pPr marL="914400" lvl="1" indent="-457200">
              <a:buFont typeface="Wingdings" panose="05000000000000000000" pitchFamily="2" charset="2"/>
              <a:buChar char="ü"/>
            </a:pPr>
            <a:r>
              <a:rPr lang="en-US" sz="2400" dirty="0" smtClean="0"/>
              <a:t>Change the default password</a:t>
            </a:r>
          </a:p>
          <a:p>
            <a:pPr lvl="1"/>
            <a:endParaRPr lang="en-US" sz="800" dirty="0"/>
          </a:p>
          <a:p>
            <a:pPr marL="457200" indent="-457200">
              <a:buFont typeface="Wingdings" panose="05000000000000000000" pitchFamily="2" charset="2"/>
              <a:buChar char="Ø"/>
            </a:pPr>
            <a:r>
              <a:rPr lang="en-US" sz="2400" dirty="0" smtClean="0"/>
              <a:t>Change the Network’s SSID Name</a:t>
            </a:r>
          </a:p>
          <a:p>
            <a:endParaRPr lang="en-US" sz="800" dirty="0" smtClean="0"/>
          </a:p>
          <a:p>
            <a:pPr marL="457200" indent="-457200">
              <a:buFont typeface="Wingdings" panose="05000000000000000000" pitchFamily="2" charset="2"/>
              <a:buChar char="Ø"/>
            </a:pPr>
            <a:r>
              <a:rPr lang="en-US" sz="2400" dirty="0" smtClean="0"/>
              <a:t>Enable Network Encryption</a:t>
            </a:r>
          </a:p>
          <a:p>
            <a:pPr marL="914400" lvl="1" indent="-457200">
              <a:buFont typeface="Wingdings" panose="05000000000000000000" pitchFamily="2" charset="2"/>
              <a:buChar char="ü"/>
            </a:pPr>
            <a:r>
              <a:rPr lang="en-US" sz="2400" dirty="0" smtClean="0"/>
              <a:t>Enter a passphrase to access your network</a:t>
            </a:r>
          </a:p>
          <a:p>
            <a:pPr lvl="1"/>
            <a:endParaRPr lang="en-US" sz="800" dirty="0" smtClean="0"/>
          </a:p>
          <a:p>
            <a:pPr marL="457200" indent="-457200">
              <a:buFont typeface="Wingdings" panose="05000000000000000000" pitchFamily="2" charset="2"/>
              <a:buChar char="Ø"/>
            </a:pPr>
            <a:r>
              <a:rPr lang="en-US" sz="2400" dirty="0" smtClean="0"/>
              <a:t>For added security you can enable “Filter MAC Addresses”</a:t>
            </a:r>
          </a:p>
          <a:p>
            <a:pPr marL="914400" lvl="1" indent="-457200">
              <a:buFont typeface="Wingdings" panose="05000000000000000000" pitchFamily="2" charset="2"/>
              <a:buChar char="ü"/>
            </a:pPr>
            <a:r>
              <a:rPr lang="en-US" sz="2400" dirty="0" smtClean="0"/>
              <a:t>This limits access to your network to specific devises</a:t>
            </a:r>
          </a:p>
          <a:p>
            <a:pPr marL="914400" lvl="1" indent="-457200">
              <a:buFont typeface="Wingdings" panose="05000000000000000000" pitchFamily="2" charset="2"/>
              <a:buChar char="ü"/>
            </a:pPr>
            <a:endParaRPr lang="en-US" sz="2400" dirty="0" smtClean="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227563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flipV="1">
            <a:off x="2286000" y="3276600"/>
            <a:ext cx="4724400" cy="3364468"/>
          </a:xfrm>
          <a:prstGeom prst="rect">
            <a:avLst/>
          </a:prstGeom>
          <a:noFill/>
        </p:spPr>
        <p:txBody>
          <a:bodyPr wrap="square" rtlCol="0">
            <a:spAutoFit/>
          </a:bodyPr>
          <a:lstStyle/>
          <a:p>
            <a:endParaRPr lang="en-US" dirty="0"/>
          </a:p>
        </p:txBody>
      </p:sp>
      <p:sp>
        <p:nvSpPr>
          <p:cNvPr id="6" name="TextBox 5"/>
          <p:cNvSpPr txBox="1"/>
          <p:nvPr/>
        </p:nvSpPr>
        <p:spPr>
          <a:xfrm>
            <a:off x="1600200" y="5334000"/>
            <a:ext cx="7010400" cy="461665"/>
          </a:xfrm>
          <a:prstGeom prst="rect">
            <a:avLst/>
          </a:prstGeom>
          <a:noFill/>
        </p:spPr>
        <p:txBody>
          <a:bodyPr wrap="square" rtlCol="0">
            <a:spAutoFit/>
          </a:bodyPr>
          <a:lstStyle/>
          <a:p>
            <a:r>
              <a:rPr lang="en-US" sz="2400" b="1" dirty="0" smtClean="0"/>
              <a:t> </a:t>
            </a:r>
            <a:endParaRPr lang="en-US" sz="2400" b="1" dirty="0"/>
          </a:p>
        </p:txBody>
      </p:sp>
      <p:sp>
        <p:nvSpPr>
          <p:cNvPr id="5" name="TextBox 4"/>
          <p:cNvSpPr txBox="1"/>
          <p:nvPr/>
        </p:nvSpPr>
        <p:spPr>
          <a:xfrm>
            <a:off x="1104899" y="1234701"/>
            <a:ext cx="6862763" cy="646331"/>
          </a:xfrm>
          <a:prstGeom prst="rect">
            <a:avLst/>
          </a:prstGeom>
          <a:noFill/>
        </p:spPr>
        <p:txBody>
          <a:bodyPr wrap="square" rtlCol="0">
            <a:spAutoFit/>
          </a:bodyPr>
          <a:lstStyle/>
          <a:p>
            <a:r>
              <a:rPr lang="en-US" sz="3600" b="1" dirty="0" smtClean="0">
                <a:solidFill>
                  <a:schemeClr val="accent2">
                    <a:lumMod val="75000"/>
                  </a:schemeClr>
                </a:solidFill>
              </a:rPr>
              <a:t>Typical Router Setup Screen</a:t>
            </a:r>
            <a:endParaRPr lang="en-US" sz="3600" b="1" dirty="0">
              <a:solidFill>
                <a:schemeClr val="accent2">
                  <a:lumMod val="75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181998"/>
            <a:ext cx="6329363" cy="4459070"/>
          </a:xfrm>
          <a:prstGeom prst="rect">
            <a:avLst/>
          </a:prstGeom>
        </p:spPr>
      </p:pic>
    </p:spTree>
    <p:custDataLst>
      <p:tags r:id="rId1"/>
    </p:custDataLst>
    <p:extLst>
      <p:ext uri="{BB962C8B-B14F-4D97-AF65-F5344CB8AC3E}">
        <p14:creationId xmlns:p14="http://schemas.microsoft.com/office/powerpoint/2010/main" val="2597888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sp>
        <p:nvSpPr>
          <p:cNvPr id="3" name="TextBox 2"/>
          <p:cNvSpPr txBox="1"/>
          <p:nvPr/>
        </p:nvSpPr>
        <p:spPr>
          <a:xfrm>
            <a:off x="533400" y="1143000"/>
            <a:ext cx="8077200" cy="646331"/>
          </a:xfrm>
          <a:prstGeom prst="rect">
            <a:avLst/>
          </a:prstGeom>
          <a:noFill/>
        </p:spPr>
        <p:txBody>
          <a:bodyPr wrap="square" rtlCol="0">
            <a:spAutoFit/>
          </a:bodyPr>
          <a:lstStyle/>
          <a:p>
            <a:r>
              <a:rPr lang="en-US" sz="3600" b="1" dirty="0" smtClean="0">
                <a:solidFill>
                  <a:schemeClr val="accent2">
                    <a:lumMod val="75000"/>
                  </a:schemeClr>
                </a:solidFill>
              </a:rPr>
              <a:t>Connecting to a Secure Wireless Network</a:t>
            </a:r>
            <a:endParaRPr lang="en-US" sz="3600" b="1" dirty="0">
              <a:solidFill>
                <a:schemeClr val="accent2">
                  <a:lumMod val="75000"/>
                </a:schemeClr>
              </a:solidFill>
            </a:endParaRPr>
          </a:p>
        </p:txBody>
      </p:sp>
      <p:sp>
        <p:nvSpPr>
          <p:cNvPr id="6" name="TextBox 5"/>
          <p:cNvSpPr txBox="1"/>
          <p:nvPr/>
        </p:nvSpPr>
        <p:spPr>
          <a:xfrm>
            <a:off x="1600200" y="5334000"/>
            <a:ext cx="7010400" cy="461665"/>
          </a:xfrm>
          <a:prstGeom prst="rect">
            <a:avLst/>
          </a:prstGeom>
          <a:noFill/>
        </p:spPr>
        <p:txBody>
          <a:bodyPr wrap="square" rtlCol="0">
            <a:spAutoFit/>
          </a:bodyPr>
          <a:lstStyle/>
          <a:p>
            <a:r>
              <a:rPr lang="en-US" sz="2400" b="1" dirty="0" smtClean="0"/>
              <a:t> </a:t>
            </a:r>
            <a:endParaRPr lang="en-US" sz="2400" b="1" dirty="0"/>
          </a:p>
        </p:txBody>
      </p:sp>
      <p:sp>
        <p:nvSpPr>
          <p:cNvPr id="5" name="TextBox 4"/>
          <p:cNvSpPr txBox="1"/>
          <p:nvPr/>
        </p:nvSpPr>
        <p:spPr>
          <a:xfrm>
            <a:off x="1066800" y="2133600"/>
            <a:ext cx="7239000" cy="2554545"/>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t>Secure Networks require a Passphrase or Key</a:t>
            </a:r>
          </a:p>
          <a:p>
            <a:pPr marL="457200" indent="-457200">
              <a:buFont typeface="Wingdings" panose="05000000000000000000" pitchFamily="2" charset="2"/>
              <a:buChar char="Ø"/>
            </a:pPr>
            <a:r>
              <a:rPr lang="en-US" sz="3200" dirty="0" smtClean="0"/>
              <a:t>Most modern Routers have a button on the Router to connect a wireless devise without typing the Passphrase</a:t>
            </a:r>
            <a:endParaRPr lang="en-US" sz="3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175" y="5071286"/>
            <a:ext cx="6572250" cy="1895475"/>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4241690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flipV="1">
            <a:off x="2286000" y="3276600"/>
            <a:ext cx="4724400" cy="3364468"/>
          </a:xfrm>
          <a:prstGeom prst="rect">
            <a:avLst/>
          </a:prstGeom>
          <a:noFill/>
        </p:spPr>
        <p:txBody>
          <a:bodyPr wrap="square" rtlCol="0">
            <a:spAutoFit/>
          </a:bodyPr>
          <a:lstStyle/>
          <a:p>
            <a:endParaRPr lang="en-US" dirty="0"/>
          </a:p>
        </p:txBody>
      </p:sp>
      <p:sp>
        <p:nvSpPr>
          <p:cNvPr id="6" name="TextBox 5"/>
          <p:cNvSpPr txBox="1"/>
          <p:nvPr/>
        </p:nvSpPr>
        <p:spPr>
          <a:xfrm>
            <a:off x="1600200" y="5334000"/>
            <a:ext cx="7010400" cy="461665"/>
          </a:xfrm>
          <a:prstGeom prst="rect">
            <a:avLst/>
          </a:prstGeom>
          <a:noFill/>
        </p:spPr>
        <p:txBody>
          <a:bodyPr wrap="square" rtlCol="0">
            <a:spAutoFit/>
          </a:bodyPr>
          <a:lstStyle/>
          <a:p>
            <a:r>
              <a:rPr lang="en-US" sz="2400" b="1" dirty="0" smtClean="0"/>
              <a:t> </a:t>
            </a:r>
            <a:endParaRPr lang="en-US" sz="2400" b="1" dirty="0"/>
          </a:p>
        </p:txBody>
      </p:sp>
      <p:sp>
        <p:nvSpPr>
          <p:cNvPr id="5" name="TextBox 4"/>
          <p:cNvSpPr txBox="1"/>
          <p:nvPr/>
        </p:nvSpPr>
        <p:spPr>
          <a:xfrm>
            <a:off x="952500" y="1145919"/>
            <a:ext cx="7086600" cy="646331"/>
          </a:xfrm>
          <a:prstGeom prst="rect">
            <a:avLst/>
          </a:prstGeom>
          <a:noFill/>
        </p:spPr>
        <p:txBody>
          <a:bodyPr wrap="square" rtlCol="0">
            <a:spAutoFit/>
          </a:bodyPr>
          <a:lstStyle/>
          <a:p>
            <a:r>
              <a:rPr lang="en-US" sz="3600" b="1" dirty="0" smtClean="0">
                <a:solidFill>
                  <a:schemeClr val="accent2">
                    <a:lumMod val="75000"/>
                  </a:schemeClr>
                </a:solidFill>
              </a:rPr>
              <a:t>Anti-virus and Malware Protection</a:t>
            </a:r>
          </a:p>
        </p:txBody>
      </p:sp>
      <p:sp>
        <p:nvSpPr>
          <p:cNvPr id="7" name="TextBox 6"/>
          <p:cNvSpPr txBox="1"/>
          <p:nvPr/>
        </p:nvSpPr>
        <p:spPr>
          <a:xfrm>
            <a:off x="1411406" y="1841242"/>
            <a:ext cx="7162800" cy="5016758"/>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t>Computers should have both </a:t>
            </a:r>
            <a:r>
              <a:rPr lang="en-US" sz="3200" b="1" dirty="0" smtClean="0"/>
              <a:t>Virus</a:t>
            </a:r>
            <a:r>
              <a:rPr lang="en-US" sz="3200" dirty="0" smtClean="0"/>
              <a:t> and </a:t>
            </a:r>
            <a:r>
              <a:rPr lang="en-US" sz="3200" b="1" dirty="0"/>
              <a:t>M</a:t>
            </a:r>
            <a:r>
              <a:rPr lang="en-US" sz="3200" b="1" dirty="0" smtClean="0"/>
              <a:t>alware</a:t>
            </a:r>
            <a:r>
              <a:rPr lang="en-US" sz="3200" dirty="0" smtClean="0"/>
              <a:t> </a:t>
            </a:r>
            <a:r>
              <a:rPr lang="en-US" sz="3200" b="1" dirty="0" smtClean="0"/>
              <a:t>Protection Software</a:t>
            </a:r>
            <a:r>
              <a:rPr lang="en-US" sz="3200" dirty="0" smtClean="0"/>
              <a:t>.</a:t>
            </a:r>
          </a:p>
          <a:p>
            <a:pPr marL="914400" lvl="1" indent="-457200">
              <a:buFont typeface="Wingdings" panose="05000000000000000000" pitchFamily="2" charset="2"/>
              <a:buChar char="ü"/>
            </a:pPr>
            <a:r>
              <a:rPr lang="en-US" sz="3200" dirty="0" smtClean="0"/>
              <a:t>Only one </a:t>
            </a:r>
            <a:r>
              <a:rPr lang="en-US" sz="3200" b="1" dirty="0" smtClean="0"/>
              <a:t>Anti-virus</a:t>
            </a:r>
            <a:r>
              <a:rPr lang="en-US" sz="3200" dirty="0" smtClean="0"/>
              <a:t> program can be active on your computer.</a:t>
            </a:r>
          </a:p>
          <a:p>
            <a:pPr marL="914400" lvl="1" indent="-457200">
              <a:buFont typeface="Wingdings" panose="05000000000000000000" pitchFamily="2" charset="2"/>
              <a:buChar char="ü"/>
            </a:pPr>
            <a:r>
              <a:rPr lang="en-US" sz="3200" dirty="0"/>
              <a:t>T</a:t>
            </a:r>
            <a:r>
              <a:rPr lang="en-US" sz="3200" dirty="0" smtClean="0"/>
              <a:t>here can be multiple </a:t>
            </a:r>
            <a:r>
              <a:rPr lang="en-US" sz="3200" b="1" dirty="0" smtClean="0"/>
              <a:t>Malware</a:t>
            </a:r>
            <a:r>
              <a:rPr lang="en-US" sz="3200" dirty="0" smtClean="0"/>
              <a:t> protection programs running together on your computer.</a:t>
            </a:r>
          </a:p>
          <a:p>
            <a:pPr marL="457200" indent="-457200">
              <a:buFont typeface="Wingdings" panose="05000000000000000000" pitchFamily="2" charset="2"/>
              <a:buChar char="Ø"/>
            </a:pPr>
            <a:r>
              <a:rPr lang="en-US" sz="3200" dirty="0" smtClean="0"/>
              <a:t>Most computers have </a:t>
            </a:r>
            <a:r>
              <a:rPr lang="en-US" sz="3200" b="1" dirty="0" smtClean="0"/>
              <a:t>Anti-virus</a:t>
            </a:r>
            <a:r>
              <a:rPr lang="en-US" sz="3200" dirty="0" smtClean="0"/>
              <a:t> protection but </a:t>
            </a:r>
            <a:r>
              <a:rPr lang="en-US" sz="3200" b="1" dirty="0" smtClean="0"/>
              <a:t>Malware</a:t>
            </a:r>
            <a:r>
              <a:rPr lang="en-US" sz="3200" dirty="0" smtClean="0"/>
              <a:t> protection is  newer and not as commonly used.</a:t>
            </a:r>
            <a:endParaRPr lang="en-US" sz="3200"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34573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1981200" y="1112223"/>
            <a:ext cx="4724400" cy="707886"/>
          </a:xfrm>
          <a:prstGeom prst="rect">
            <a:avLst/>
          </a:prstGeom>
          <a:noFill/>
        </p:spPr>
        <p:txBody>
          <a:bodyPr wrap="square" rtlCol="0">
            <a:spAutoFit/>
          </a:bodyPr>
          <a:lstStyle/>
          <a:p>
            <a:r>
              <a:rPr lang="en-US" sz="4000" b="1" dirty="0">
                <a:solidFill>
                  <a:schemeClr val="accent2">
                    <a:lumMod val="75000"/>
                  </a:schemeClr>
                </a:solidFill>
              </a:rPr>
              <a:t>Methods of </a:t>
            </a:r>
            <a:r>
              <a:rPr lang="en-US" sz="4000" b="1" dirty="0" smtClean="0">
                <a:solidFill>
                  <a:schemeClr val="accent2">
                    <a:lumMod val="75000"/>
                  </a:schemeClr>
                </a:solidFill>
              </a:rPr>
              <a:t>Infection</a:t>
            </a:r>
            <a:endParaRPr lang="en-US" sz="4000" b="1" dirty="0">
              <a:solidFill>
                <a:schemeClr val="accent2">
                  <a:lumMod val="75000"/>
                </a:schemeClr>
              </a:solidFill>
            </a:endParaRPr>
          </a:p>
        </p:txBody>
      </p:sp>
      <p:sp>
        <p:nvSpPr>
          <p:cNvPr id="3" name="Rectangle 2"/>
          <p:cNvSpPr/>
          <p:nvPr/>
        </p:nvSpPr>
        <p:spPr>
          <a:xfrm>
            <a:off x="838200" y="2209800"/>
            <a:ext cx="7517296" cy="3662541"/>
          </a:xfrm>
          <a:prstGeom prst="rect">
            <a:avLst/>
          </a:prstGeom>
        </p:spPr>
        <p:txBody>
          <a:bodyPr wrap="square">
            <a:spAutoFit/>
          </a:bodyPr>
          <a:lstStyle/>
          <a:p>
            <a:pPr marL="457200" indent="-457200">
              <a:buFont typeface="Wingdings" panose="05000000000000000000" pitchFamily="2" charset="2"/>
              <a:buChar char="Ø"/>
            </a:pPr>
            <a:r>
              <a:rPr lang="en-US" sz="3200" dirty="0"/>
              <a:t>Email </a:t>
            </a:r>
            <a:r>
              <a:rPr lang="en-US" sz="3200" dirty="0" smtClean="0"/>
              <a:t>attachments</a:t>
            </a:r>
          </a:p>
          <a:p>
            <a:pPr marL="457200" indent="-457200">
              <a:buFont typeface="Wingdings" panose="05000000000000000000" pitchFamily="2" charset="2"/>
              <a:buChar char="Ø"/>
            </a:pPr>
            <a:endParaRPr lang="en-US" sz="1000" dirty="0"/>
          </a:p>
          <a:p>
            <a:pPr marL="457200" indent="-457200">
              <a:buFont typeface="Wingdings" panose="05000000000000000000" pitchFamily="2" charset="2"/>
              <a:buChar char="Ø"/>
            </a:pPr>
            <a:r>
              <a:rPr lang="en-US" sz="3200" dirty="0"/>
              <a:t>Email web </a:t>
            </a:r>
            <a:r>
              <a:rPr lang="en-US" sz="3200" dirty="0" smtClean="0"/>
              <a:t>links</a:t>
            </a:r>
          </a:p>
          <a:p>
            <a:pPr marL="457200" indent="-457200">
              <a:buFont typeface="Wingdings" panose="05000000000000000000" pitchFamily="2" charset="2"/>
              <a:buChar char="Ø"/>
            </a:pPr>
            <a:endParaRPr lang="en-US" sz="1000" dirty="0"/>
          </a:p>
          <a:p>
            <a:pPr marL="457200" indent="-457200">
              <a:buFont typeface="Wingdings" panose="05000000000000000000" pitchFamily="2" charset="2"/>
              <a:buChar char="Ø"/>
            </a:pPr>
            <a:r>
              <a:rPr lang="en-US" sz="3200" dirty="0"/>
              <a:t>Infected web </a:t>
            </a:r>
            <a:r>
              <a:rPr lang="en-US" sz="3200" dirty="0" smtClean="0"/>
              <a:t>sites</a:t>
            </a:r>
          </a:p>
          <a:p>
            <a:pPr marL="457200" indent="-457200">
              <a:buFont typeface="Wingdings" panose="05000000000000000000" pitchFamily="2" charset="2"/>
              <a:buChar char="Ø"/>
            </a:pPr>
            <a:endParaRPr lang="en-US" sz="1000" dirty="0"/>
          </a:p>
          <a:p>
            <a:pPr marL="457200" indent="-457200">
              <a:buFont typeface="Wingdings" panose="05000000000000000000" pitchFamily="2" charset="2"/>
              <a:buChar char="Ø"/>
            </a:pPr>
            <a:r>
              <a:rPr lang="en-US" sz="3200" dirty="0" smtClean="0"/>
              <a:t>Infected Flash drives</a:t>
            </a:r>
          </a:p>
          <a:p>
            <a:pPr marL="457200" indent="-457200">
              <a:buFont typeface="Wingdings" panose="05000000000000000000" pitchFamily="2" charset="2"/>
              <a:buChar char="Ø"/>
            </a:pPr>
            <a:endParaRPr lang="en-US" sz="1000" dirty="0"/>
          </a:p>
          <a:p>
            <a:pPr marL="457200" indent="-457200">
              <a:buFont typeface="Wingdings" panose="05000000000000000000" pitchFamily="2" charset="2"/>
              <a:buChar char="Ø"/>
            </a:pPr>
            <a:r>
              <a:rPr lang="en-US" sz="3200" dirty="0"/>
              <a:t>Adding an infected system to a network </a:t>
            </a:r>
            <a:r>
              <a:rPr lang="en-US" sz="3200" dirty="0" smtClean="0"/>
              <a:t>(</a:t>
            </a:r>
            <a:r>
              <a:rPr lang="en-US" sz="3200" i="1" dirty="0" smtClean="0"/>
              <a:t>i.e. Windows XP Computers)</a:t>
            </a:r>
            <a:endParaRPr lang="en-US" sz="3200" i="1" dirty="0"/>
          </a:p>
        </p:txBody>
      </p:sp>
    </p:spTree>
    <p:custDataLst>
      <p:tags r:id="rId1"/>
    </p:custDataLst>
    <p:extLst>
      <p:ext uri="{BB962C8B-B14F-4D97-AF65-F5344CB8AC3E}">
        <p14:creationId xmlns:p14="http://schemas.microsoft.com/office/powerpoint/2010/main" val="509295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
        <p:nvSpPr>
          <p:cNvPr id="4" name="TextBox 3"/>
          <p:cNvSpPr txBox="1"/>
          <p:nvPr/>
        </p:nvSpPr>
        <p:spPr>
          <a:xfrm rot="10800000" flipV="1">
            <a:off x="1535373" y="1112223"/>
            <a:ext cx="7939724" cy="707886"/>
          </a:xfrm>
          <a:prstGeom prst="rect">
            <a:avLst/>
          </a:prstGeom>
          <a:noFill/>
        </p:spPr>
        <p:txBody>
          <a:bodyPr wrap="square" rtlCol="0">
            <a:spAutoFit/>
          </a:bodyPr>
          <a:lstStyle/>
          <a:p>
            <a:r>
              <a:rPr lang="en-US" sz="4000" b="1" dirty="0">
                <a:solidFill>
                  <a:schemeClr val="accent2">
                    <a:lumMod val="75000"/>
                  </a:schemeClr>
                </a:solidFill>
              </a:rPr>
              <a:t>Methods of </a:t>
            </a:r>
            <a:r>
              <a:rPr lang="en-US" sz="4000" b="1" dirty="0" smtClean="0">
                <a:solidFill>
                  <a:schemeClr val="accent2">
                    <a:lumMod val="75000"/>
                  </a:schemeClr>
                </a:solidFill>
              </a:rPr>
              <a:t>Malware Infection</a:t>
            </a:r>
            <a:endParaRPr lang="en-US" sz="4000" b="1" dirty="0">
              <a:solidFill>
                <a:schemeClr val="accent2">
                  <a:lumMod val="75000"/>
                </a:schemeClr>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941731"/>
            <a:ext cx="7467600" cy="4029075"/>
          </a:xfrm>
          <a:prstGeom prst="rect">
            <a:avLst/>
          </a:prstGeom>
        </p:spPr>
      </p:pic>
    </p:spTree>
    <p:custDataLst>
      <p:tags r:id="rId1"/>
    </p:custDataLst>
    <p:extLst>
      <p:ext uri="{BB962C8B-B14F-4D97-AF65-F5344CB8AC3E}">
        <p14:creationId xmlns:p14="http://schemas.microsoft.com/office/powerpoint/2010/main" val="3199278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Yourself From </a:t>
            </a:r>
            <a:r>
              <a:rPr lang="en-US" sz="3600" b="1" u="sng" dirty="0" smtClean="0">
                <a:solidFill>
                  <a:schemeClr val="bg1"/>
                </a:solidFill>
                <a:latin typeface="Arial" pitchFamily="34" charset="0"/>
                <a:cs typeface="Arial" pitchFamily="34" charset="0"/>
              </a:rPr>
              <a:t>Identity </a:t>
            </a:r>
            <a:r>
              <a:rPr lang="en-US" sz="3600" b="1" u="sng" dirty="0">
                <a:solidFill>
                  <a:schemeClr val="bg1"/>
                </a:solidFill>
                <a:latin typeface="Arial" pitchFamily="34" charset="0"/>
                <a:cs typeface="Arial" pitchFamily="34" charset="0"/>
              </a:rPr>
              <a:t>Theft</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4498" t="4350" r="37667" b="9891"/>
          <a:stretch/>
        </p:blipFill>
        <p:spPr>
          <a:xfrm>
            <a:off x="4728885" y="1676400"/>
            <a:ext cx="4415115" cy="3689865"/>
          </a:xfrm>
          <a:prstGeom prst="rect">
            <a:avLst/>
          </a:prstGeom>
        </p:spPr>
      </p:pic>
      <p:sp>
        <p:nvSpPr>
          <p:cNvPr id="4" name="TextBox 3"/>
          <p:cNvSpPr txBox="1"/>
          <p:nvPr/>
        </p:nvSpPr>
        <p:spPr>
          <a:xfrm>
            <a:off x="381000" y="1496586"/>
            <a:ext cx="3810000" cy="4462760"/>
          </a:xfrm>
          <a:prstGeom prst="rect">
            <a:avLst/>
          </a:prstGeom>
          <a:noFill/>
        </p:spPr>
        <p:txBody>
          <a:bodyPr wrap="square" rtlCol="0">
            <a:spAutoFit/>
          </a:bodyPr>
          <a:lstStyle/>
          <a:p>
            <a:r>
              <a:rPr lang="en-US" sz="2400" b="1" dirty="0" smtClean="0">
                <a:solidFill>
                  <a:schemeClr val="tx1">
                    <a:lumMod val="75000"/>
                    <a:lumOff val="25000"/>
                  </a:schemeClr>
                </a:solidFill>
                <a:latin typeface="Arial Black" panose="020B0A04020102020204" pitchFamily="34" charset="0"/>
              </a:rPr>
              <a:t>Don’t Carry Your Social Security Card </a:t>
            </a:r>
          </a:p>
          <a:p>
            <a:endParaRPr lang="en-US" sz="1000" b="1" dirty="0">
              <a:solidFill>
                <a:schemeClr val="tx1">
                  <a:lumMod val="75000"/>
                  <a:lumOff val="25000"/>
                </a:schemeClr>
              </a:solidFill>
              <a:latin typeface="Bernard MT Condensed" panose="02050806060905020404" pitchFamily="18" charset="0"/>
            </a:endParaRPr>
          </a:p>
          <a:p>
            <a:r>
              <a:rPr lang="en-US" sz="2400" dirty="0" smtClean="0">
                <a:solidFill>
                  <a:schemeClr val="tx1">
                    <a:lumMod val="75000"/>
                    <a:lumOff val="25000"/>
                  </a:schemeClr>
                </a:solidFill>
                <a:latin typeface="Arial" panose="020B0604020202020204" pitchFamily="34" charset="0"/>
                <a:cs typeface="Arial" panose="020B0604020202020204" pitchFamily="34" charset="0"/>
              </a:rPr>
              <a:t>Even exposing the last 4 digits can put you at risk for Fraud</a:t>
            </a:r>
          </a:p>
          <a:p>
            <a:endParaRPr lang="en-US" sz="2400" dirty="0">
              <a:solidFill>
                <a:schemeClr val="tx1">
                  <a:lumMod val="75000"/>
                  <a:lumOff val="25000"/>
                </a:schemeClr>
              </a:solidFill>
              <a:latin typeface="Bernard MT Condensed" panose="02050806060905020404" pitchFamily="18" charset="0"/>
            </a:endParaRPr>
          </a:p>
          <a:p>
            <a:r>
              <a:rPr lang="en-US" sz="2400" b="1" dirty="0">
                <a:solidFill>
                  <a:schemeClr val="tx1">
                    <a:lumMod val="75000"/>
                    <a:lumOff val="25000"/>
                  </a:schemeClr>
                </a:solidFill>
                <a:latin typeface="Arial Black" panose="020B0A04020102020204" pitchFamily="34" charset="0"/>
              </a:rPr>
              <a:t>Protect you Medicare Number Too</a:t>
            </a:r>
          </a:p>
          <a:p>
            <a:endParaRPr lang="en-US" sz="1000" dirty="0" smtClean="0">
              <a:solidFill>
                <a:schemeClr val="tx1">
                  <a:lumMod val="75000"/>
                  <a:lumOff val="25000"/>
                </a:schemeClr>
              </a:solidFill>
              <a:latin typeface="Bernard MT Condensed" panose="02050806060905020404" pitchFamily="18" charset="0"/>
            </a:endParaRPr>
          </a:p>
          <a:p>
            <a:r>
              <a:rPr lang="en-US" sz="2400" dirty="0">
                <a:solidFill>
                  <a:schemeClr val="tx1">
                    <a:lumMod val="75000"/>
                    <a:lumOff val="25000"/>
                  </a:schemeClr>
                </a:solidFill>
                <a:latin typeface="Arial" panose="020B0604020202020204" pitchFamily="34" charset="0"/>
                <a:cs typeface="Arial" panose="020B0604020202020204" pitchFamily="34" charset="0"/>
              </a:rPr>
              <a:t>It’s worth more than Credit Card numbers on the black </a:t>
            </a:r>
            <a:r>
              <a:rPr lang="en-US" sz="2400" dirty="0" smtClean="0">
                <a:solidFill>
                  <a:schemeClr val="tx1">
                    <a:lumMod val="75000"/>
                    <a:lumOff val="25000"/>
                  </a:schemeClr>
                </a:solidFill>
                <a:latin typeface="Arial" panose="020B0604020202020204" pitchFamily="34" charset="0"/>
                <a:cs typeface="Arial" panose="020B0604020202020204" pitchFamily="34" charset="0"/>
              </a:rPr>
              <a:t>market</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4899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91" y="-73223"/>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662609" y="1032948"/>
            <a:ext cx="8458200" cy="707886"/>
          </a:xfrm>
          <a:prstGeom prst="rect">
            <a:avLst/>
          </a:prstGeom>
          <a:noFill/>
        </p:spPr>
        <p:txBody>
          <a:bodyPr wrap="square" rtlCol="0">
            <a:spAutoFit/>
          </a:bodyPr>
          <a:lstStyle/>
          <a:p>
            <a:r>
              <a:rPr lang="en-US" sz="4000" b="1" dirty="0" smtClean="0">
                <a:solidFill>
                  <a:schemeClr val="accent2">
                    <a:lumMod val="75000"/>
                  </a:schemeClr>
                </a:solidFill>
              </a:rPr>
              <a:t>Why “Windows XP” in not Secure</a:t>
            </a:r>
            <a:endParaRPr lang="en-US" sz="4000" b="1" dirty="0">
              <a:solidFill>
                <a:schemeClr val="accent2">
                  <a:lumMod val="75000"/>
                </a:schemeClr>
              </a:solidFill>
            </a:endParaRPr>
          </a:p>
        </p:txBody>
      </p:sp>
      <p:sp>
        <p:nvSpPr>
          <p:cNvPr id="3" name="Rectangle 2"/>
          <p:cNvSpPr/>
          <p:nvPr/>
        </p:nvSpPr>
        <p:spPr>
          <a:xfrm>
            <a:off x="906938" y="1768440"/>
            <a:ext cx="7517296" cy="5262979"/>
          </a:xfrm>
          <a:prstGeom prst="rect">
            <a:avLst/>
          </a:prstGeom>
        </p:spPr>
        <p:txBody>
          <a:bodyPr wrap="square">
            <a:spAutoFit/>
          </a:bodyPr>
          <a:lstStyle/>
          <a:p>
            <a:pPr marL="457200" indent="-457200">
              <a:buFont typeface="Wingdings" panose="05000000000000000000" pitchFamily="2" charset="2"/>
              <a:buChar char="Ø"/>
            </a:pPr>
            <a:r>
              <a:rPr lang="en-US" sz="3200" dirty="0" smtClean="0"/>
              <a:t>Microsoft and other software companies are constantly providing updates to keep their product secure.</a:t>
            </a:r>
          </a:p>
          <a:p>
            <a:pPr marL="457200" indent="-457200">
              <a:buFont typeface="Wingdings" panose="05000000000000000000" pitchFamily="2" charset="2"/>
              <a:buChar char="Ø"/>
            </a:pPr>
            <a:r>
              <a:rPr lang="en-US" sz="3200" dirty="0" smtClean="0"/>
              <a:t>Microsoft’s Windows products have a lifecycle with dates when support ends. Specific dates are as follows:</a:t>
            </a:r>
          </a:p>
          <a:p>
            <a:pPr marL="1371600" lvl="2" indent="-457200">
              <a:buFont typeface="Wingdings" panose="05000000000000000000" pitchFamily="2" charset="2"/>
              <a:buChar char="ü"/>
            </a:pPr>
            <a:r>
              <a:rPr lang="en-US" sz="2400" dirty="0" smtClean="0"/>
              <a:t>Windows XP – </a:t>
            </a:r>
            <a:r>
              <a:rPr lang="en-US" sz="2400" dirty="0" smtClean="0">
                <a:solidFill>
                  <a:srgbClr val="FF0000"/>
                </a:solidFill>
              </a:rPr>
              <a:t>April 8, 2014</a:t>
            </a:r>
          </a:p>
          <a:p>
            <a:pPr marL="1371600" lvl="2" indent="-457200">
              <a:buFont typeface="Wingdings" panose="05000000000000000000" pitchFamily="2" charset="2"/>
              <a:buChar char="ü"/>
            </a:pPr>
            <a:r>
              <a:rPr lang="en-US" sz="2400" dirty="0" smtClean="0"/>
              <a:t>Windows Vista – </a:t>
            </a:r>
            <a:r>
              <a:rPr lang="en-US" sz="2400" dirty="0" smtClean="0">
                <a:solidFill>
                  <a:srgbClr val="FF0000"/>
                </a:solidFill>
              </a:rPr>
              <a:t>April 11, 2017</a:t>
            </a:r>
          </a:p>
          <a:p>
            <a:pPr marL="1371600" lvl="2" indent="-457200">
              <a:buFont typeface="Wingdings" panose="05000000000000000000" pitchFamily="2" charset="2"/>
              <a:buChar char="ü"/>
            </a:pPr>
            <a:r>
              <a:rPr lang="en-US" sz="2400" dirty="0" smtClean="0"/>
              <a:t>Windows 7 – January, 14, 2020</a:t>
            </a:r>
          </a:p>
          <a:p>
            <a:pPr marL="1371600" lvl="2" indent="-457200">
              <a:buFont typeface="Wingdings" panose="05000000000000000000" pitchFamily="2" charset="2"/>
              <a:buChar char="ü"/>
            </a:pPr>
            <a:r>
              <a:rPr lang="en-US" sz="2400" dirty="0" smtClean="0"/>
              <a:t>Windows 8.1 – January 10, 2023</a:t>
            </a:r>
          </a:p>
          <a:p>
            <a:pPr marL="1371600" lvl="2" indent="-457200">
              <a:buFont typeface="Wingdings" panose="05000000000000000000" pitchFamily="2" charset="2"/>
              <a:buChar char="ü"/>
            </a:pPr>
            <a:r>
              <a:rPr lang="en-US" sz="2400" dirty="0" smtClean="0"/>
              <a:t>Windows 10 – October 14, 2025</a:t>
            </a:r>
          </a:p>
          <a:p>
            <a:pPr marL="914400" lvl="1" indent="-457200">
              <a:buFont typeface="Wingdings" panose="05000000000000000000" pitchFamily="2" charset="2"/>
              <a:buChar char="Ø"/>
            </a:pPr>
            <a:endParaRPr lang="en-US" sz="2400"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353617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1005524" y="1111115"/>
            <a:ext cx="7848600" cy="707886"/>
          </a:xfrm>
          <a:prstGeom prst="rect">
            <a:avLst/>
          </a:prstGeom>
          <a:noFill/>
        </p:spPr>
        <p:txBody>
          <a:bodyPr wrap="square" rtlCol="0">
            <a:spAutoFit/>
          </a:bodyPr>
          <a:lstStyle/>
          <a:p>
            <a:r>
              <a:rPr lang="en-US" sz="4000" b="1" dirty="0" smtClean="0">
                <a:solidFill>
                  <a:schemeClr val="accent2">
                    <a:lumMod val="75000"/>
                  </a:schemeClr>
                </a:solidFill>
              </a:rPr>
              <a:t>How to Protect your Computer</a:t>
            </a:r>
            <a:endParaRPr lang="en-US" sz="4000" b="1" dirty="0">
              <a:solidFill>
                <a:schemeClr val="accent2">
                  <a:lumMod val="75000"/>
                </a:schemeClr>
              </a:solidFill>
            </a:endParaRPr>
          </a:p>
        </p:txBody>
      </p:sp>
      <p:sp>
        <p:nvSpPr>
          <p:cNvPr id="3" name="Rectangle 2"/>
          <p:cNvSpPr/>
          <p:nvPr/>
        </p:nvSpPr>
        <p:spPr>
          <a:xfrm>
            <a:off x="895565" y="1819002"/>
            <a:ext cx="7772400" cy="5016758"/>
          </a:xfrm>
          <a:prstGeom prst="rect">
            <a:avLst/>
          </a:prstGeom>
        </p:spPr>
        <p:txBody>
          <a:bodyPr wrap="square">
            <a:spAutoFit/>
          </a:bodyPr>
          <a:lstStyle/>
          <a:p>
            <a:pPr marL="457200" indent="-457200">
              <a:buFont typeface="Wingdings" panose="05000000000000000000" pitchFamily="2" charset="2"/>
              <a:buChar char="Ø"/>
            </a:pPr>
            <a:r>
              <a:rPr lang="en-US" sz="3200" dirty="0" smtClean="0"/>
              <a:t>Install and keep Antivirus software current and regularly scan your files</a:t>
            </a:r>
            <a:endParaRPr lang="en-US" sz="3200" dirty="0"/>
          </a:p>
          <a:p>
            <a:pPr marL="457200" indent="-457200">
              <a:buFont typeface="Wingdings" panose="05000000000000000000" pitchFamily="2" charset="2"/>
              <a:buChar char="Ø"/>
            </a:pPr>
            <a:r>
              <a:rPr lang="en-US" sz="3200" dirty="0" smtClean="0"/>
              <a:t>Install Malware software like “</a:t>
            </a:r>
            <a:r>
              <a:rPr lang="en-US" sz="3200" dirty="0" err="1" smtClean="0"/>
              <a:t>MalwareBytes</a:t>
            </a:r>
            <a:r>
              <a:rPr lang="en-US" sz="3200" dirty="0" smtClean="0"/>
              <a:t>” </a:t>
            </a:r>
          </a:p>
          <a:p>
            <a:pPr marL="457200" indent="-457200">
              <a:buFont typeface="Wingdings" panose="05000000000000000000" pitchFamily="2" charset="2"/>
              <a:buChar char="Ø"/>
            </a:pPr>
            <a:r>
              <a:rPr lang="en-US" sz="3200" dirty="0" smtClean="0"/>
              <a:t>Run “Windows Update” regularly to keep your operating system current. Periodically run it manually, even if you have it set to update automatically. </a:t>
            </a:r>
          </a:p>
          <a:p>
            <a:pPr marL="914400" lvl="1" indent="-457200">
              <a:buFont typeface="Wingdings" panose="05000000000000000000" pitchFamily="2" charset="2"/>
              <a:buChar char="ü"/>
            </a:pPr>
            <a:r>
              <a:rPr lang="en-US" sz="3200" dirty="0" smtClean="0"/>
              <a:t>Not all updates install automatically, some must be installed manually.</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11104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smtClean="0">
                <a:solidFill>
                  <a:schemeClr val="bg1"/>
                </a:solidFill>
                <a:latin typeface="Arial" pitchFamily="34" charset="0"/>
                <a:cs typeface="Arial" pitchFamily="34" charset="0"/>
              </a:rPr>
              <a:t>Popular Anti-Malware </a:t>
            </a:r>
            <a:r>
              <a:rPr lang="en-US" sz="3600" b="1" u="sng" dirty="0">
                <a:solidFill>
                  <a:schemeClr val="bg1"/>
                </a:solidFill>
                <a:latin typeface="Arial" pitchFamily="34" charset="0"/>
                <a:cs typeface="Arial" pitchFamily="34" charset="0"/>
              </a:rPr>
              <a:t>S</a:t>
            </a:r>
            <a:r>
              <a:rPr lang="en-US" sz="3600" b="1" u="sng" dirty="0" smtClean="0">
                <a:solidFill>
                  <a:schemeClr val="bg1"/>
                </a:solidFill>
                <a:latin typeface="Arial" pitchFamily="34" charset="0"/>
                <a:cs typeface="Arial" pitchFamily="34" charset="0"/>
              </a:rPr>
              <a:t>oftware</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762000" y="1892409"/>
            <a:ext cx="6096000" cy="4678204"/>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t>The free version works well but must be run manually to detect and remove suspicious files </a:t>
            </a:r>
          </a:p>
          <a:p>
            <a:pPr marL="457200" indent="-457200">
              <a:buFont typeface="Wingdings" panose="05000000000000000000" pitchFamily="2" charset="2"/>
              <a:buChar char="Ø"/>
            </a:pPr>
            <a:endParaRPr lang="en-US" sz="1400" dirty="0" smtClean="0"/>
          </a:p>
          <a:p>
            <a:pPr marL="457200" indent="-457200">
              <a:buFont typeface="Wingdings" panose="05000000000000000000" pitchFamily="2" charset="2"/>
              <a:buChar char="Ø"/>
            </a:pPr>
            <a:r>
              <a:rPr lang="en-US" sz="3200" dirty="0" smtClean="0"/>
              <a:t>The “Pro” version is now a annual subscription for $39.99. It actively runs all of the time.    A 14 day Free Trial version is also available.</a:t>
            </a:r>
          </a:p>
          <a:p>
            <a:endParaRPr lang="en-US" sz="2800" dirty="0"/>
          </a:p>
        </p:txBody>
      </p:sp>
      <p:pic>
        <p:nvPicPr>
          <p:cNvPr id="1026" name="Picture 2" descr="http://www.knightnetworks.com/j0399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172508"/>
            <a:ext cx="2225040" cy="1883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5284" y="1136352"/>
            <a:ext cx="2933432" cy="646331"/>
          </a:xfrm>
          <a:prstGeom prst="rect">
            <a:avLst/>
          </a:prstGeom>
        </p:spPr>
        <p:txBody>
          <a:bodyPr wrap="none">
            <a:spAutoFit/>
          </a:bodyPr>
          <a:lstStyle/>
          <a:p>
            <a:r>
              <a:rPr lang="en-US" sz="3600" b="1" u="sng" dirty="0" err="1" smtClean="0">
                <a:solidFill>
                  <a:schemeClr val="accent2">
                    <a:lumMod val="75000"/>
                  </a:schemeClr>
                </a:solidFill>
              </a:rPr>
              <a:t>MalwareBytes</a:t>
            </a:r>
            <a:endParaRPr lang="en-US" sz="3600" b="1" u="sng" dirty="0">
              <a:solidFill>
                <a:schemeClr val="accent2">
                  <a:lumMod val="75000"/>
                </a:schemeClr>
              </a:solidFill>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354654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smtClean="0">
                <a:solidFill>
                  <a:schemeClr val="bg1"/>
                </a:solidFill>
                <a:latin typeface="Arial" pitchFamily="34" charset="0"/>
                <a:cs typeface="Arial" pitchFamily="34" charset="0"/>
              </a:rPr>
              <a:t>Popular Anti-Malware </a:t>
            </a:r>
            <a:r>
              <a:rPr lang="en-US" sz="3600" b="1" u="sng" dirty="0">
                <a:solidFill>
                  <a:schemeClr val="bg1"/>
                </a:solidFill>
                <a:latin typeface="Arial" pitchFamily="34" charset="0"/>
                <a:cs typeface="Arial" pitchFamily="34" charset="0"/>
              </a:rPr>
              <a:t>S</a:t>
            </a:r>
            <a:r>
              <a:rPr lang="en-US" sz="3600" b="1" u="sng" dirty="0" smtClean="0">
                <a:solidFill>
                  <a:schemeClr val="bg1"/>
                </a:solidFill>
                <a:latin typeface="Arial" pitchFamily="34" charset="0"/>
                <a:cs typeface="Arial" pitchFamily="34" charset="0"/>
              </a:rPr>
              <a:t>oftware</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587062" y="1826377"/>
            <a:ext cx="6575738" cy="4401205"/>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t>The free </a:t>
            </a:r>
            <a:r>
              <a:rPr lang="en-US" sz="3200" dirty="0"/>
              <a:t>version must also </a:t>
            </a:r>
            <a:r>
              <a:rPr lang="en-US" sz="3200" dirty="0" smtClean="0"/>
              <a:t>be run manually to detect and remove suspicious files. </a:t>
            </a:r>
          </a:p>
          <a:p>
            <a:endParaRPr lang="en-US" sz="1400" dirty="0" smtClean="0"/>
          </a:p>
          <a:p>
            <a:pPr marL="457200" indent="-457200">
              <a:buFont typeface="Wingdings" panose="05000000000000000000" pitchFamily="2" charset="2"/>
              <a:buChar char="Ø"/>
            </a:pPr>
            <a:r>
              <a:rPr lang="en-US" sz="3200" dirty="0" smtClean="0"/>
              <a:t>The “Pro” version has an annual subscription of $25.99 for 1 PC. Free Trial version also available</a:t>
            </a:r>
          </a:p>
          <a:p>
            <a:pPr marL="457200" indent="-457200">
              <a:buFont typeface="Wingdings" panose="05000000000000000000" pitchFamily="2" charset="2"/>
              <a:buChar char="Ø"/>
            </a:pPr>
            <a:endParaRPr lang="en-US" sz="1400" dirty="0" smtClean="0"/>
          </a:p>
          <a:p>
            <a:pPr marL="457200" indent="-457200">
              <a:buFont typeface="Wingdings" panose="05000000000000000000" pitchFamily="2" charset="2"/>
              <a:buChar char="Ø"/>
            </a:pPr>
            <a:r>
              <a:rPr lang="en-US" sz="3200" dirty="0" smtClean="0"/>
              <a:t>Additional PCs are $9.95 each.</a:t>
            </a:r>
          </a:p>
          <a:p>
            <a:endParaRPr lang="en-US" sz="2800" dirty="0"/>
          </a:p>
        </p:txBody>
      </p:sp>
      <p:pic>
        <p:nvPicPr>
          <p:cNvPr id="1026" name="Picture 2" descr="http://www.knightnetworks.com/j0399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172508"/>
            <a:ext cx="2225040" cy="1883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97291" y="1105239"/>
            <a:ext cx="6321795" cy="646331"/>
          </a:xfrm>
          <a:prstGeom prst="rect">
            <a:avLst/>
          </a:prstGeom>
        </p:spPr>
        <p:txBody>
          <a:bodyPr wrap="none">
            <a:spAutoFit/>
          </a:bodyPr>
          <a:lstStyle/>
          <a:p>
            <a:r>
              <a:rPr lang="en-US" sz="3600" b="1" u="sng" dirty="0" err="1">
                <a:solidFill>
                  <a:schemeClr val="accent2">
                    <a:lumMod val="75000"/>
                  </a:schemeClr>
                </a:solidFill>
              </a:rPr>
              <a:t>SUPERAntiSpyware</a:t>
            </a:r>
            <a:r>
              <a:rPr lang="en-US" sz="3600" b="1" u="sng" dirty="0">
                <a:solidFill>
                  <a:schemeClr val="accent2">
                    <a:lumMod val="75000"/>
                  </a:schemeClr>
                </a:solidFill>
              </a:rPr>
              <a:t> Professional</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242807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Popular Anti-Malware Software</a:t>
            </a:r>
          </a:p>
        </p:txBody>
      </p:sp>
      <p:sp>
        <p:nvSpPr>
          <p:cNvPr id="4" name="TextBox 3"/>
          <p:cNvSpPr txBox="1"/>
          <p:nvPr/>
        </p:nvSpPr>
        <p:spPr>
          <a:xfrm rot="10800000" flipV="1">
            <a:off x="655277" y="1994357"/>
            <a:ext cx="7786223" cy="3724096"/>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Use the </a:t>
            </a:r>
            <a:r>
              <a:rPr lang="en-US" sz="2800" b="1" u="sng" dirty="0" smtClean="0"/>
              <a:t>Bleeping Computer </a:t>
            </a:r>
            <a:r>
              <a:rPr lang="en-US" sz="2800" dirty="0" smtClean="0"/>
              <a:t>website for these </a:t>
            </a:r>
            <a:r>
              <a:rPr lang="en-US" sz="2800" u="sng" dirty="0" smtClean="0"/>
              <a:t>free</a:t>
            </a:r>
            <a:r>
              <a:rPr lang="en-US" sz="2800" dirty="0" smtClean="0"/>
              <a:t> downloads. Most popular program include:</a:t>
            </a:r>
          </a:p>
          <a:p>
            <a:endParaRPr lang="en-US" sz="1200" dirty="0" smtClean="0"/>
          </a:p>
          <a:p>
            <a:pPr marL="1371600" lvl="2" indent="-457200">
              <a:buFont typeface="Wingdings" panose="05000000000000000000" pitchFamily="2" charset="2"/>
              <a:buChar char="ü"/>
            </a:pPr>
            <a:r>
              <a:rPr lang="en-US" sz="2800" b="1" dirty="0" smtClean="0"/>
              <a:t>AdwCleaner</a:t>
            </a:r>
          </a:p>
          <a:p>
            <a:pPr lvl="2"/>
            <a:endParaRPr lang="en-US" sz="1400" b="1" dirty="0"/>
          </a:p>
          <a:p>
            <a:pPr marL="1371600" lvl="2" indent="-457200">
              <a:buFont typeface="Wingdings" panose="05000000000000000000" pitchFamily="2" charset="2"/>
              <a:buChar char="ü"/>
            </a:pPr>
            <a:r>
              <a:rPr lang="en-US" sz="2800" b="1" dirty="0" smtClean="0"/>
              <a:t>Junkware Removal Tool</a:t>
            </a:r>
          </a:p>
          <a:p>
            <a:pPr marL="1371600" lvl="2" indent="-457200">
              <a:buFont typeface="Wingdings" panose="05000000000000000000" pitchFamily="2" charset="2"/>
              <a:buChar char="ü"/>
            </a:pPr>
            <a:endParaRPr lang="en-US" sz="1400" b="1" dirty="0">
              <a:solidFill>
                <a:schemeClr val="accent2"/>
              </a:solidFill>
            </a:endParaRPr>
          </a:p>
          <a:p>
            <a:pPr marL="1371600" lvl="2" indent="-457200">
              <a:buFont typeface="Wingdings" panose="05000000000000000000" pitchFamily="2" charset="2"/>
              <a:buChar char="ü"/>
            </a:pPr>
            <a:r>
              <a:rPr lang="en-US" sz="2800" dirty="0" smtClean="0"/>
              <a:t>Other Tutorials and Programs</a:t>
            </a:r>
          </a:p>
          <a:p>
            <a:pPr lvl="2"/>
            <a:r>
              <a:rPr lang="en-US" sz="2800" dirty="0"/>
              <a:t> </a:t>
            </a:r>
            <a:r>
              <a:rPr lang="en-US" sz="2800" dirty="0" smtClean="0"/>
              <a:t>     are also available on </a:t>
            </a:r>
          </a:p>
          <a:p>
            <a:pPr lvl="2"/>
            <a:r>
              <a:rPr lang="en-US" sz="2800" b="1" dirty="0"/>
              <a:t> </a:t>
            </a:r>
            <a:r>
              <a:rPr lang="en-US" sz="2800" b="1" dirty="0" smtClean="0"/>
              <a:t>     </a:t>
            </a:r>
            <a:r>
              <a:rPr lang="en-US" sz="2800" b="1" u="sng" dirty="0" smtClean="0"/>
              <a:t>Bleeping </a:t>
            </a:r>
            <a:r>
              <a:rPr lang="en-US" sz="2800" b="1" u="sng" dirty="0"/>
              <a:t>Computer </a:t>
            </a:r>
            <a:endParaRPr lang="en-US" sz="2800" dirty="0"/>
          </a:p>
        </p:txBody>
      </p:sp>
      <p:pic>
        <p:nvPicPr>
          <p:cNvPr id="1026" name="Picture 2" descr="http://www.knightnetworks.com/j0399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463293"/>
            <a:ext cx="2225040" cy="1883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1265" y="1166389"/>
            <a:ext cx="7723846" cy="646331"/>
          </a:xfrm>
          <a:prstGeom prst="rect">
            <a:avLst/>
          </a:prstGeom>
        </p:spPr>
        <p:txBody>
          <a:bodyPr wrap="none">
            <a:spAutoFit/>
          </a:bodyPr>
          <a:lstStyle/>
          <a:p>
            <a:r>
              <a:rPr lang="en-US" sz="3600" b="1" u="sng" dirty="0" smtClean="0">
                <a:solidFill>
                  <a:schemeClr val="accent2">
                    <a:lumMod val="75000"/>
                  </a:schemeClr>
                </a:solidFill>
              </a:rPr>
              <a:t>Difficult to Remove Viruses &amp; Malware </a:t>
            </a:r>
            <a:endParaRPr lang="en-US" sz="3600" b="1" u="sng" dirty="0">
              <a:solidFill>
                <a:schemeClr val="accent2">
                  <a:lumMod val="75000"/>
                </a:schemeClr>
              </a:solidFill>
            </a:endParaRPr>
          </a:p>
        </p:txBody>
      </p:sp>
    </p:spTree>
    <p:custDataLst>
      <p:tags r:id="rId1"/>
    </p:custDataLst>
    <p:extLst>
      <p:ext uri="{BB962C8B-B14F-4D97-AF65-F5344CB8AC3E}">
        <p14:creationId xmlns:p14="http://schemas.microsoft.com/office/powerpoint/2010/main" val="218155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892139" y="1944881"/>
            <a:ext cx="6705600" cy="4185761"/>
          </a:xfrm>
          <a:prstGeom prst="rect">
            <a:avLst/>
          </a:prstGeom>
          <a:noFill/>
        </p:spPr>
        <p:txBody>
          <a:bodyPr wrap="square" rtlCol="0">
            <a:spAutoFit/>
          </a:bodyPr>
          <a:lstStyle/>
          <a:p>
            <a:pPr marL="457200" indent="-457200">
              <a:buFont typeface="Wingdings" panose="05000000000000000000" pitchFamily="2" charset="2"/>
              <a:buChar char="Ø"/>
            </a:pPr>
            <a:r>
              <a:rPr lang="en-US" sz="3200" b="1" u="sng" dirty="0" smtClean="0"/>
              <a:t>Personal Software Inspector (PSI)  </a:t>
            </a:r>
            <a:r>
              <a:rPr lang="en-US" sz="3200" dirty="0" smtClean="0"/>
              <a:t>is a free program that advises you when newer versions are available for the software programs installed on your computer.</a:t>
            </a:r>
          </a:p>
          <a:p>
            <a:endParaRPr lang="en-US" sz="1400" dirty="0" smtClean="0"/>
          </a:p>
          <a:p>
            <a:pPr marL="457200" indent="-457200">
              <a:buFont typeface="Wingdings" panose="05000000000000000000" pitchFamily="2" charset="2"/>
              <a:buChar char="Ø"/>
            </a:pPr>
            <a:r>
              <a:rPr lang="en-US" sz="3200" dirty="0" smtClean="0"/>
              <a:t>It also provides links to download</a:t>
            </a:r>
          </a:p>
          <a:p>
            <a:r>
              <a:rPr lang="en-US" sz="3200" dirty="0"/>
              <a:t> </a:t>
            </a:r>
            <a:r>
              <a:rPr lang="en-US" sz="3200" dirty="0" smtClean="0"/>
              <a:t>     newer versions as needed.</a:t>
            </a:r>
          </a:p>
          <a:p>
            <a:endParaRPr lang="en-US" sz="2800" dirty="0"/>
          </a:p>
        </p:txBody>
      </p:sp>
      <p:pic>
        <p:nvPicPr>
          <p:cNvPr id="1026" name="Picture 2" descr="http://www.knightnetworks.com/j0399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172508"/>
            <a:ext cx="2225040" cy="1883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1295400"/>
            <a:ext cx="6203878" cy="646331"/>
          </a:xfrm>
          <a:prstGeom prst="rect">
            <a:avLst/>
          </a:prstGeom>
        </p:spPr>
        <p:txBody>
          <a:bodyPr wrap="none">
            <a:spAutoFit/>
          </a:bodyPr>
          <a:lstStyle/>
          <a:p>
            <a:r>
              <a:rPr lang="en-US" sz="3600" b="1" dirty="0" smtClean="0">
                <a:solidFill>
                  <a:schemeClr val="accent2">
                    <a:lumMod val="75000"/>
                  </a:schemeClr>
                </a:solidFill>
              </a:rPr>
              <a:t>Keep All your Programs Current</a:t>
            </a:r>
            <a:endParaRPr lang="en-US" sz="3600" b="1" dirty="0">
              <a:solidFill>
                <a:schemeClr val="accent2">
                  <a:lumMod val="75000"/>
                </a:schemeClr>
              </a:solidFill>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57346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
        <p:nvSpPr>
          <p:cNvPr id="4" name="TextBox 3"/>
          <p:cNvSpPr txBox="1"/>
          <p:nvPr/>
        </p:nvSpPr>
        <p:spPr>
          <a:xfrm rot="10800000" flipV="1">
            <a:off x="762000" y="1981200"/>
            <a:ext cx="7162800" cy="3539430"/>
          </a:xfrm>
          <a:prstGeom prst="rect">
            <a:avLst/>
          </a:prstGeom>
          <a:noFill/>
        </p:spPr>
        <p:txBody>
          <a:bodyPr wrap="square" rtlCol="0">
            <a:spAutoFit/>
          </a:bodyPr>
          <a:lstStyle/>
          <a:p>
            <a:pPr marL="457200" indent="-457200">
              <a:buFont typeface="Wingdings" panose="05000000000000000000" pitchFamily="2" charset="2"/>
              <a:buChar char="Ø"/>
            </a:pPr>
            <a:r>
              <a:rPr lang="en-US" sz="3200" dirty="0" smtClean="0"/>
              <a:t>Read the fine print when installing or updating software on your computer before automatically clicking OK . </a:t>
            </a:r>
          </a:p>
          <a:p>
            <a:pPr lvl="1"/>
            <a:r>
              <a:rPr lang="en-US" sz="3200" dirty="0" smtClean="0"/>
              <a:t>Sometimes you may be authorizing the                                    installation of additional programs or setting changes that you may not </a:t>
            </a:r>
          </a:p>
          <a:p>
            <a:pPr lvl="1"/>
            <a:r>
              <a:rPr lang="en-US" sz="3200" dirty="0"/>
              <a:t>w</a:t>
            </a:r>
            <a:r>
              <a:rPr lang="en-US" sz="3200" dirty="0" smtClean="0"/>
              <a:t>ant.</a:t>
            </a:r>
            <a:endParaRPr lang="en-US" sz="3200" dirty="0"/>
          </a:p>
        </p:txBody>
      </p:sp>
      <p:pic>
        <p:nvPicPr>
          <p:cNvPr id="1026" name="Picture 2" descr="http://www.knightnetworks.com/j03999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4419600"/>
            <a:ext cx="2362200" cy="19999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1219200"/>
            <a:ext cx="6147773" cy="646331"/>
          </a:xfrm>
          <a:prstGeom prst="rect">
            <a:avLst/>
          </a:prstGeom>
        </p:spPr>
        <p:txBody>
          <a:bodyPr wrap="none">
            <a:spAutoFit/>
          </a:bodyPr>
          <a:lstStyle/>
          <a:p>
            <a:r>
              <a:rPr lang="en-US" sz="3600" b="1" dirty="0" smtClean="0">
                <a:solidFill>
                  <a:schemeClr val="accent2">
                    <a:lumMod val="75000"/>
                  </a:schemeClr>
                </a:solidFill>
              </a:rPr>
              <a:t>Installing or Updating Software</a:t>
            </a:r>
            <a:endParaRPr lang="en-US" sz="3600" b="1" dirty="0">
              <a:solidFill>
                <a:schemeClr val="accent2">
                  <a:lumMod val="75000"/>
                </a:schemeClr>
              </a:solidFill>
            </a:endParaRPr>
          </a:p>
        </p:txBody>
      </p:sp>
    </p:spTree>
    <p:custDataLst>
      <p:tags r:id="rId1"/>
    </p:custDataLst>
    <p:extLst>
      <p:ext uri="{BB962C8B-B14F-4D97-AF65-F5344CB8AC3E}">
        <p14:creationId xmlns:p14="http://schemas.microsoft.com/office/powerpoint/2010/main" val="346230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
        <p:nvSpPr>
          <p:cNvPr id="4" name="TextBox 3"/>
          <p:cNvSpPr txBox="1"/>
          <p:nvPr/>
        </p:nvSpPr>
        <p:spPr>
          <a:xfrm rot="10800000" flipV="1">
            <a:off x="914400" y="1981200"/>
            <a:ext cx="7162800" cy="2246769"/>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Create and use </a:t>
            </a:r>
            <a:r>
              <a:rPr lang="en-US" sz="2800" b="1" u="sng" dirty="0" smtClean="0"/>
              <a:t>Standard Accounts </a:t>
            </a:r>
            <a:r>
              <a:rPr lang="en-US" sz="2800" dirty="0" smtClean="0"/>
              <a:t>rather than Admin Accounts will prevent the installation of new programs on your computer without authorization. </a:t>
            </a:r>
          </a:p>
          <a:p>
            <a:endParaRPr lang="en-US" sz="2800" dirty="0"/>
          </a:p>
        </p:txBody>
      </p:sp>
      <p:pic>
        <p:nvPicPr>
          <p:cNvPr id="1026" name="Picture 2" descr="http://www.knightnetworks.com/j03999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4172508"/>
            <a:ext cx="2225040" cy="1883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1219200"/>
            <a:ext cx="6453049" cy="646331"/>
          </a:xfrm>
          <a:prstGeom prst="rect">
            <a:avLst/>
          </a:prstGeom>
        </p:spPr>
        <p:txBody>
          <a:bodyPr wrap="none">
            <a:spAutoFit/>
          </a:bodyPr>
          <a:lstStyle/>
          <a:p>
            <a:r>
              <a:rPr lang="en-US" sz="3600" b="1" dirty="0" smtClean="0">
                <a:solidFill>
                  <a:schemeClr val="accent2">
                    <a:lumMod val="75000"/>
                  </a:schemeClr>
                </a:solidFill>
              </a:rPr>
              <a:t>Standard verses Admin Accounts</a:t>
            </a:r>
            <a:endParaRPr lang="en-US" sz="3600" b="1" dirty="0">
              <a:solidFill>
                <a:schemeClr val="accent2">
                  <a:lumMod val="75000"/>
                </a:schemeClr>
              </a:solidFill>
            </a:endParaRPr>
          </a:p>
        </p:txBody>
      </p:sp>
      <p:sp>
        <p:nvSpPr>
          <p:cNvPr id="5" name="TextBox 4"/>
          <p:cNvSpPr txBox="1"/>
          <p:nvPr/>
        </p:nvSpPr>
        <p:spPr>
          <a:xfrm>
            <a:off x="1447800" y="3886200"/>
            <a:ext cx="5867400" cy="2246769"/>
          </a:xfrm>
          <a:prstGeom prst="rect">
            <a:avLst/>
          </a:prstGeom>
          <a:noFill/>
        </p:spPr>
        <p:txBody>
          <a:bodyPr wrap="square" rtlCol="0">
            <a:spAutoFit/>
          </a:bodyPr>
          <a:lstStyle/>
          <a:p>
            <a:r>
              <a:rPr lang="en-US" sz="2800" dirty="0" smtClean="0"/>
              <a:t>Standard Accounts can do almost everything, but may require a password for tasks like installing new software. Unwanted software won’t be install without authorization.</a:t>
            </a:r>
            <a:endParaRPr lang="en-US" sz="2800" dirty="0"/>
          </a:p>
        </p:txBody>
      </p:sp>
    </p:spTree>
    <p:custDataLst>
      <p:tags r:id="rId1"/>
    </p:custDataLst>
    <p:extLst>
      <p:ext uri="{BB962C8B-B14F-4D97-AF65-F5344CB8AC3E}">
        <p14:creationId xmlns:p14="http://schemas.microsoft.com/office/powerpoint/2010/main" val="33200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754068" y="2258874"/>
            <a:ext cx="6705600" cy="3108543"/>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Oracle's </a:t>
            </a:r>
            <a:r>
              <a:rPr lang="en-US" sz="2800" b="1" u="sng" dirty="0" smtClean="0"/>
              <a:t>Java</a:t>
            </a:r>
            <a:r>
              <a:rPr lang="en-US" sz="2800" dirty="0" smtClean="0"/>
              <a:t> is very vulnerable, if you do not need it, remove it for your computer.</a:t>
            </a:r>
          </a:p>
          <a:p>
            <a:pPr marL="457200" indent="-457200">
              <a:buFont typeface="Wingdings" panose="05000000000000000000" pitchFamily="2" charset="2"/>
              <a:buChar char="Ø"/>
            </a:pPr>
            <a:endParaRPr lang="en-US" sz="2800" dirty="0" smtClean="0"/>
          </a:p>
          <a:p>
            <a:pPr marL="457200" indent="-457200">
              <a:buFont typeface="Wingdings" panose="05000000000000000000" pitchFamily="2" charset="2"/>
              <a:buChar char="Ø"/>
            </a:pPr>
            <a:r>
              <a:rPr lang="en-US" sz="2800" b="1" u="sng" dirty="0" smtClean="0"/>
              <a:t>Adobe Reader </a:t>
            </a:r>
            <a:r>
              <a:rPr lang="en-US" sz="2800" dirty="0" smtClean="0"/>
              <a:t>and </a:t>
            </a:r>
            <a:r>
              <a:rPr lang="en-US" sz="2800" b="1" u="sng" dirty="0" smtClean="0"/>
              <a:t>Adobe Flash Player </a:t>
            </a:r>
            <a:r>
              <a:rPr lang="en-US" sz="2800" dirty="0" smtClean="0"/>
              <a:t>are vulnerable too, keep them up-to-date with the most current versions</a:t>
            </a:r>
          </a:p>
          <a:p>
            <a:pPr marL="457200" indent="-457200">
              <a:buFont typeface="Wingdings" panose="05000000000000000000" pitchFamily="2" charset="2"/>
              <a:buChar char="Ø"/>
            </a:pPr>
            <a:endParaRPr lang="en-US" sz="2800" dirty="0"/>
          </a:p>
        </p:txBody>
      </p:sp>
      <p:pic>
        <p:nvPicPr>
          <p:cNvPr id="1026" name="Picture 2" descr="http://www.knightnetworks.com/j0399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495800"/>
            <a:ext cx="2225040" cy="1883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71600" y="1219200"/>
            <a:ext cx="5470537" cy="646331"/>
          </a:xfrm>
          <a:prstGeom prst="rect">
            <a:avLst/>
          </a:prstGeom>
        </p:spPr>
        <p:txBody>
          <a:bodyPr wrap="none">
            <a:spAutoFit/>
          </a:bodyPr>
          <a:lstStyle/>
          <a:p>
            <a:r>
              <a:rPr lang="en-US" sz="3600" b="1" dirty="0" smtClean="0">
                <a:solidFill>
                  <a:schemeClr val="accent2">
                    <a:lumMod val="75000"/>
                  </a:schemeClr>
                </a:solidFill>
              </a:rPr>
              <a:t>Security Sensitive Programs</a:t>
            </a:r>
            <a:endParaRPr lang="en-US" sz="3600" b="1" dirty="0">
              <a:solidFill>
                <a:schemeClr val="accent2">
                  <a:lumMod val="75000"/>
                </a:schemeClr>
              </a:solidFill>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376504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a:t>
            </a:r>
            <a:r>
              <a:rPr lang="en-US" sz="3600" b="1" u="sng" dirty="0" smtClean="0">
                <a:solidFill>
                  <a:schemeClr val="bg1"/>
                </a:solidFill>
                <a:latin typeface="Arial" pitchFamily="34" charset="0"/>
                <a:cs typeface="Arial" pitchFamily="34" charset="0"/>
              </a:rPr>
              <a:t>Your Computer</a:t>
            </a:r>
            <a:endParaRPr lang="en-US" sz="3600" b="1" u="sng" dirty="0">
              <a:solidFill>
                <a:schemeClr val="bg1"/>
              </a:solidFill>
              <a:latin typeface="Arial" pitchFamily="34" charset="0"/>
              <a:cs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
        <p:nvSpPr>
          <p:cNvPr id="4" name="TextBox 3"/>
          <p:cNvSpPr txBox="1"/>
          <p:nvPr/>
        </p:nvSpPr>
        <p:spPr>
          <a:xfrm rot="10800000" flipV="1">
            <a:off x="1066800" y="1855116"/>
            <a:ext cx="6172200" cy="3539430"/>
          </a:xfrm>
          <a:prstGeom prst="rect">
            <a:avLst/>
          </a:prstGeom>
          <a:noFill/>
        </p:spPr>
        <p:txBody>
          <a:bodyPr wrap="square" rtlCol="0">
            <a:spAutoFit/>
          </a:bodyPr>
          <a:lstStyle/>
          <a:p>
            <a:pPr marL="457200" indent="-457200">
              <a:buFont typeface="Wingdings" panose="05000000000000000000" pitchFamily="2" charset="2"/>
              <a:buChar char="Ø"/>
            </a:pPr>
            <a:r>
              <a:rPr lang="en-US" sz="2800" b="1" u="sng" dirty="0" smtClean="0"/>
              <a:t>WOT</a:t>
            </a:r>
            <a:r>
              <a:rPr lang="en-US" sz="2800" u="sng" dirty="0" smtClean="0"/>
              <a:t> (Web of Trust) </a:t>
            </a:r>
            <a:r>
              <a:rPr lang="en-US" sz="2800" dirty="0" smtClean="0"/>
              <a:t>is a free add-on for your browser that warns you of untrustworthy websites and rouge web stores.</a:t>
            </a:r>
          </a:p>
          <a:p>
            <a:pPr marL="457200" indent="-457200">
              <a:buFont typeface="Wingdings" panose="05000000000000000000" pitchFamily="2" charset="2"/>
              <a:buChar char="Ø"/>
            </a:pPr>
            <a:r>
              <a:rPr lang="en-US" sz="2800" dirty="0" smtClean="0"/>
              <a:t>It uses a red or green traffic light symbol when searching on the Internet to identify safe and questionable sites</a:t>
            </a:r>
            <a:endParaRPr lang="en-US" sz="2800" dirty="0"/>
          </a:p>
        </p:txBody>
      </p:sp>
      <p:pic>
        <p:nvPicPr>
          <p:cNvPr id="1026" name="Picture 2" descr="http://www.knightnetworks.com/j03999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4172508"/>
            <a:ext cx="2225040" cy="1883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71600" y="1219200"/>
            <a:ext cx="6325450" cy="646331"/>
          </a:xfrm>
          <a:prstGeom prst="rect">
            <a:avLst/>
          </a:prstGeom>
        </p:spPr>
        <p:txBody>
          <a:bodyPr wrap="none">
            <a:spAutoFit/>
          </a:bodyPr>
          <a:lstStyle/>
          <a:p>
            <a:r>
              <a:rPr lang="en-US" sz="3600" b="1" dirty="0" smtClean="0">
                <a:solidFill>
                  <a:schemeClr val="accent2">
                    <a:lumMod val="75000"/>
                  </a:schemeClr>
                </a:solidFill>
              </a:rPr>
              <a:t>Don’t Open Suspicious Websites</a:t>
            </a:r>
            <a:endParaRPr lang="en-US" sz="3600" b="1" dirty="0">
              <a:solidFill>
                <a:schemeClr val="accent2">
                  <a:lumMod val="75000"/>
                </a:schemeClr>
              </a:solidFill>
            </a:endParaRPr>
          </a:p>
        </p:txBody>
      </p:sp>
    </p:spTree>
    <p:custDataLst>
      <p:tags r:id="rId1"/>
    </p:custDataLst>
    <p:extLst>
      <p:ext uri="{BB962C8B-B14F-4D97-AF65-F5344CB8AC3E}">
        <p14:creationId xmlns:p14="http://schemas.microsoft.com/office/powerpoint/2010/main" val="300489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smtClean="0">
                <a:solidFill>
                  <a:schemeClr val="bg1"/>
                </a:solidFill>
                <a:latin typeface="Arial" pitchFamily="34" charset="0"/>
                <a:cs typeface="Arial" pitchFamily="34" charset="0"/>
              </a:rPr>
              <a:t>Protect Yourself From Identity Theft</a:t>
            </a:r>
            <a:endParaRPr lang="en-US" sz="3600" b="1" u="sng" dirty="0">
              <a:solidFill>
                <a:schemeClr val="bg1"/>
              </a:solidFill>
              <a:latin typeface="Arial" pitchFamily="34" charset="0"/>
              <a:cs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666" t="6925" r="33835" b="8508"/>
          <a:stretch/>
        </p:blipFill>
        <p:spPr>
          <a:xfrm>
            <a:off x="4724400" y="1752600"/>
            <a:ext cx="3962400" cy="3733800"/>
          </a:xfrm>
          <a:prstGeom prst="rect">
            <a:avLst/>
          </a:prstGeom>
        </p:spPr>
      </p:pic>
      <p:sp>
        <p:nvSpPr>
          <p:cNvPr id="4" name="Rectangle 3"/>
          <p:cNvSpPr/>
          <p:nvPr/>
        </p:nvSpPr>
        <p:spPr>
          <a:xfrm>
            <a:off x="152400" y="1752600"/>
            <a:ext cx="4191000" cy="3816429"/>
          </a:xfrm>
          <a:prstGeom prst="rect">
            <a:avLst/>
          </a:prstGeom>
        </p:spPr>
        <p:txBody>
          <a:bodyPr wrap="square">
            <a:spAutoFit/>
          </a:bodyPr>
          <a:lstStyle/>
          <a:p>
            <a:r>
              <a:rPr lang="en-US" sz="2400" b="1" dirty="0" smtClean="0">
                <a:solidFill>
                  <a:schemeClr val="tx1">
                    <a:lumMod val="75000"/>
                    <a:lumOff val="25000"/>
                  </a:schemeClr>
                </a:solidFill>
                <a:latin typeface="Arial Black" panose="020B0A04020102020204" pitchFamily="34" charset="0"/>
              </a:rPr>
              <a:t>Never Leave Personal Information Visible in Your Car</a:t>
            </a:r>
            <a:endParaRPr lang="en-US" sz="2400" b="1" dirty="0">
              <a:solidFill>
                <a:schemeClr val="tx1">
                  <a:lumMod val="75000"/>
                  <a:lumOff val="25000"/>
                </a:schemeClr>
              </a:solidFill>
              <a:latin typeface="Arial Black" panose="020B0A04020102020204" pitchFamily="34" charset="0"/>
            </a:endParaRPr>
          </a:p>
          <a:p>
            <a:endParaRPr lang="en-US" sz="800" dirty="0">
              <a:solidFill>
                <a:schemeClr val="tx1">
                  <a:lumMod val="75000"/>
                  <a:lumOff val="25000"/>
                </a:schemeClr>
              </a:solidFill>
              <a:latin typeface="Bernard MT Condensed" panose="02050806060905020404" pitchFamily="18" charset="0"/>
            </a:endParaRPr>
          </a:p>
          <a:p>
            <a:r>
              <a:rPr lang="en-US" sz="2400" dirty="0" smtClean="0">
                <a:solidFill>
                  <a:schemeClr val="tx1">
                    <a:lumMod val="75000"/>
                    <a:lumOff val="25000"/>
                  </a:schemeClr>
                </a:solidFill>
                <a:latin typeface="Arial" panose="020B0604020202020204" pitchFamily="34" charset="0"/>
                <a:cs typeface="Arial" panose="020B0604020202020204" pitchFamily="34" charset="0"/>
              </a:rPr>
              <a:t>19 percent of Americans 18 to 49 admitted they have left their wallets or purse in their locked cars recently. Seniors are better with only 8 percent for those over 50 that did.</a:t>
            </a:r>
          </a:p>
          <a:p>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6567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smtClean="0">
                <a:solidFill>
                  <a:schemeClr val="bg1"/>
                </a:solidFill>
                <a:latin typeface="Arial" pitchFamily="34" charset="0"/>
                <a:cs typeface="Arial" pitchFamily="34" charset="0"/>
              </a:rPr>
              <a:t>Protecting Your </a:t>
            </a:r>
            <a:r>
              <a:rPr lang="en-US" sz="3600" b="1" u="sng" dirty="0" err="1" smtClean="0">
                <a:solidFill>
                  <a:schemeClr val="bg1"/>
                </a:solidFill>
                <a:latin typeface="Arial" pitchFamily="34" charset="0"/>
                <a:cs typeface="Arial" pitchFamily="34" charset="0"/>
              </a:rPr>
              <a:t>Idenity</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533400" y="1796258"/>
            <a:ext cx="5189062" cy="5001369"/>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err="1"/>
              <a:t>WiFi</a:t>
            </a:r>
            <a:r>
              <a:rPr lang="en-US" sz="2800" b="1" dirty="0"/>
              <a:t> </a:t>
            </a:r>
            <a:r>
              <a:rPr lang="en-US" sz="2800" dirty="0"/>
              <a:t>at many hotels, </a:t>
            </a:r>
            <a:r>
              <a:rPr lang="en-US" sz="2800" dirty="0" smtClean="0"/>
              <a:t>Starbuck’s </a:t>
            </a:r>
            <a:r>
              <a:rPr lang="en-US" sz="2800" dirty="0"/>
              <a:t>or MacDonald's without a password is unsecure</a:t>
            </a:r>
          </a:p>
          <a:p>
            <a:pPr marL="457200" indent="-457200">
              <a:buFont typeface="Wingdings" panose="05000000000000000000" pitchFamily="2" charset="2"/>
              <a:buChar char="Ø"/>
            </a:pPr>
            <a:r>
              <a:rPr lang="en-US" sz="2800" dirty="0" smtClean="0"/>
              <a:t>Never use unsecured </a:t>
            </a:r>
            <a:r>
              <a:rPr lang="en-US" sz="2800" b="1" dirty="0" smtClean="0"/>
              <a:t>Free </a:t>
            </a:r>
            <a:r>
              <a:rPr lang="en-US" sz="2800" b="1" dirty="0" err="1" smtClean="0"/>
              <a:t>WiFi</a:t>
            </a:r>
            <a:r>
              <a:rPr lang="en-US" sz="2800" b="1" dirty="0"/>
              <a:t> </a:t>
            </a:r>
            <a:r>
              <a:rPr lang="en-US" sz="2800" dirty="0" smtClean="0"/>
              <a:t>to log into </a:t>
            </a:r>
            <a:r>
              <a:rPr lang="en-US" sz="2800" b="1" dirty="0" smtClean="0"/>
              <a:t>Social Media, </a:t>
            </a:r>
            <a:r>
              <a:rPr lang="en-US" sz="2800" dirty="0" smtClean="0"/>
              <a:t>engage in </a:t>
            </a:r>
            <a:r>
              <a:rPr lang="en-US" sz="2800" b="1" dirty="0" smtClean="0"/>
              <a:t>Credit Card or online Banking</a:t>
            </a:r>
          </a:p>
          <a:p>
            <a:pPr marL="457200" indent="-457200">
              <a:buFont typeface="Wingdings" panose="05000000000000000000" pitchFamily="2" charset="2"/>
              <a:buChar char="Ø"/>
            </a:pPr>
            <a:r>
              <a:rPr lang="en-US" sz="2800" b="1" dirty="0" smtClean="0"/>
              <a:t>Public </a:t>
            </a:r>
            <a:r>
              <a:rPr lang="en-US" sz="2800" b="1" dirty="0" err="1" smtClean="0"/>
              <a:t>WiFi</a:t>
            </a:r>
            <a:r>
              <a:rPr lang="en-US" sz="2800" b="1" dirty="0" smtClean="0"/>
              <a:t> </a:t>
            </a:r>
            <a:r>
              <a:rPr lang="en-US" sz="2800" dirty="0" smtClean="0"/>
              <a:t>can come at a steep price – the theft of your finances and identity</a:t>
            </a:r>
          </a:p>
          <a:p>
            <a:pPr marL="457200" indent="-457200">
              <a:buFont typeface="Wingdings" panose="05000000000000000000" pitchFamily="2" charset="2"/>
              <a:buChar char="Ø"/>
            </a:pPr>
            <a:endParaRPr lang="en-US" sz="2800" b="1" dirty="0"/>
          </a:p>
          <a:p>
            <a:pPr marL="457200" indent="-457200">
              <a:buFont typeface="Wingdings" panose="05000000000000000000" pitchFamily="2" charset="2"/>
              <a:buChar char="Ø"/>
            </a:pPr>
            <a:endParaRPr lang="en-US" sz="1100" dirty="0" smtClean="0"/>
          </a:p>
        </p:txBody>
      </p:sp>
      <p:sp>
        <p:nvSpPr>
          <p:cNvPr id="3" name="Rectangle 2"/>
          <p:cNvSpPr/>
          <p:nvPr/>
        </p:nvSpPr>
        <p:spPr>
          <a:xfrm>
            <a:off x="838200" y="1143000"/>
            <a:ext cx="7637604" cy="646331"/>
          </a:xfrm>
          <a:prstGeom prst="rect">
            <a:avLst/>
          </a:prstGeom>
        </p:spPr>
        <p:txBody>
          <a:bodyPr wrap="none">
            <a:spAutoFit/>
          </a:bodyPr>
          <a:lstStyle/>
          <a:p>
            <a:r>
              <a:rPr lang="en-US" sz="3600" b="1" dirty="0" smtClean="0">
                <a:solidFill>
                  <a:schemeClr val="accent2">
                    <a:lumMod val="75000"/>
                  </a:schemeClr>
                </a:solidFill>
              </a:rPr>
              <a:t>Using your Computer away from Home</a:t>
            </a:r>
            <a:endParaRPr lang="en-US" sz="3600" b="1" dirty="0">
              <a:solidFill>
                <a:schemeClr val="accent2">
                  <a:lumMod val="75000"/>
                </a:schemeClr>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8956" r="15617"/>
          <a:stretch/>
        </p:blipFill>
        <p:spPr>
          <a:xfrm>
            <a:off x="6400800" y="2583293"/>
            <a:ext cx="2438400" cy="3084094"/>
          </a:xfrm>
          <a:prstGeom prst="rect">
            <a:avLst/>
          </a:prstGeom>
        </p:spPr>
      </p:pic>
    </p:spTree>
    <p:custDataLst>
      <p:tags r:id="rId1"/>
    </p:custDataLst>
    <p:extLst>
      <p:ext uri="{BB962C8B-B14F-4D97-AF65-F5344CB8AC3E}">
        <p14:creationId xmlns:p14="http://schemas.microsoft.com/office/powerpoint/2010/main" val="238531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smtClean="0">
                <a:solidFill>
                  <a:schemeClr val="bg1"/>
                </a:solidFill>
                <a:latin typeface="Arial" pitchFamily="34" charset="0"/>
                <a:cs typeface="Arial" pitchFamily="34" charset="0"/>
              </a:rPr>
              <a:t>Protecting Your </a:t>
            </a:r>
            <a:r>
              <a:rPr lang="en-US" sz="3600" b="1" u="sng" dirty="0" err="1" smtClean="0">
                <a:solidFill>
                  <a:schemeClr val="bg1"/>
                </a:solidFill>
                <a:latin typeface="Arial" pitchFamily="34" charset="0"/>
                <a:cs typeface="Arial" pitchFamily="34" charset="0"/>
              </a:rPr>
              <a:t>Idenity</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685800" y="1904915"/>
            <a:ext cx="4884262" cy="3447098"/>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Rather than using </a:t>
            </a:r>
            <a:r>
              <a:rPr lang="en-US" sz="2800" b="1" dirty="0" smtClean="0"/>
              <a:t>Free </a:t>
            </a:r>
            <a:r>
              <a:rPr lang="en-US" sz="2800" b="1" dirty="0" err="1" smtClean="0"/>
              <a:t>WiFi</a:t>
            </a:r>
            <a:r>
              <a:rPr lang="en-US" sz="2800" b="1" dirty="0" smtClean="0"/>
              <a:t>, </a:t>
            </a:r>
            <a:r>
              <a:rPr lang="en-US" sz="2800" dirty="0" smtClean="0"/>
              <a:t>many Smartphones include a </a:t>
            </a:r>
            <a:r>
              <a:rPr lang="en-US" sz="2800" b="1" dirty="0" smtClean="0"/>
              <a:t>Secure </a:t>
            </a:r>
            <a:r>
              <a:rPr lang="en-US" sz="2800" b="1" dirty="0" err="1" smtClean="0"/>
              <a:t>HotSpot</a:t>
            </a:r>
            <a:r>
              <a:rPr lang="en-US" sz="2800" b="1" dirty="0" smtClean="0"/>
              <a:t> </a:t>
            </a:r>
            <a:r>
              <a:rPr lang="en-US" sz="2800" dirty="0" smtClean="0"/>
              <a:t>for tasks that you want to be secure.</a:t>
            </a:r>
          </a:p>
          <a:p>
            <a:endParaRPr lang="en-US" sz="1100" dirty="0" smtClean="0"/>
          </a:p>
          <a:p>
            <a:pPr marL="457200" indent="-457200">
              <a:buFont typeface="Wingdings" panose="05000000000000000000" pitchFamily="2" charset="2"/>
              <a:buChar char="Ø"/>
            </a:pPr>
            <a:r>
              <a:rPr lang="en-US" sz="2800" dirty="0" smtClean="0"/>
              <a:t>Many </a:t>
            </a:r>
            <a:r>
              <a:rPr lang="en-US" sz="2800" dirty="0" err="1" smtClean="0"/>
              <a:t>SmartPhone</a:t>
            </a:r>
            <a:r>
              <a:rPr lang="en-US" sz="2800" dirty="0" smtClean="0"/>
              <a:t> plans include the Hotspot feature at no additional change.</a:t>
            </a:r>
          </a:p>
          <a:p>
            <a:endParaRPr lang="en-US" sz="1100" dirty="0" smtClean="0"/>
          </a:p>
        </p:txBody>
      </p:sp>
      <p:sp>
        <p:nvSpPr>
          <p:cNvPr id="3" name="Rectangle 2"/>
          <p:cNvSpPr/>
          <p:nvPr/>
        </p:nvSpPr>
        <p:spPr>
          <a:xfrm>
            <a:off x="906937" y="1067474"/>
            <a:ext cx="7637604" cy="646331"/>
          </a:xfrm>
          <a:prstGeom prst="rect">
            <a:avLst/>
          </a:prstGeom>
        </p:spPr>
        <p:txBody>
          <a:bodyPr wrap="none">
            <a:spAutoFit/>
          </a:bodyPr>
          <a:lstStyle/>
          <a:p>
            <a:r>
              <a:rPr lang="en-US" sz="3600" b="1" dirty="0" smtClean="0">
                <a:solidFill>
                  <a:schemeClr val="accent2">
                    <a:lumMod val="75000"/>
                  </a:schemeClr>
                </a:solidFill>
              </a:rPr>
              <a:t>Using your Computer away from Home</a:t>
            </a:r>
            <a:endParaRPr lang="en-US" sz="3600" b="1" dirty="0">
              <a:solidFill>
                <a:schemeClr val="accent2">
                  <a:lumMod val="75000"/>
                </a:schemeClr>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8956" r="15617"/>
          <a:stretch/>
        </p:blipFill>
        <p:spPr>
          <a:xfrm>
            <a:off x="6400800" y="2583293"/>
            <a:ext cx="2438400" cy="3084094"/>
          </a:xfrm>
          <a:prstGeom prst="rect">
            <a:avLst/>
          </a:prstGeom>
        </p:spPr>
      </p:pic>
    </p:spTree>
    <p:custDataLst>
      <p:tags r:id="rId1"/>
    </p:custDataLst>
    <p:extLst>
      <p:ext uri="{BB962C8B-B14F-4D97-AF65-F5344CB8AC3E}">
        <p14:creationId xmlns:p14="http://schemas.microsoft.com/office/powerpoint/2010/main" val="131067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smtClean="0">
                <a:solidFill>
                  <a:schemeClr val="bg1"/>
                </a:solidFill>
                <a:latin typeface="Arial" pitchFamily="34" charset="0"/>
                <a:cs typeface="Arial" pitchFamily="34" charset="0"/>
              </a:rPr>
              <a:t>Protecting Your </a:t>
            </a:r>
            <a:r>
              <a:rPr lang="en-US" sz="3600" b="1" u="sng" dirty="0" err="1" smtClean="0">
                <a:solidFill>
                  <a:schemeClr val="bg1"/>
                </a:solidFill>
                <a:latin typeface="Arial" pitchFamily="34" charset="0"/>
                <a:cs typeface="Arial" pitchFamily="34" charset="0"/>
              </a:rPr>
              <a:t>Idenity</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1128066" y="1789331"/>
            <a:ext cx="6705600" cy="4401205"/>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Look for the “s” after the “http” in the Website’s (</a:t>
            </a:r>
            <a:r>
              <a:rPr lang="en-US" sz="2800" dirty="0" err="1" smtClean="0"/>
              <a:t>url</a:t>
            </a:r>
            <a:r>
              <a:rPr lang="en-US" sz="2800" dirty="0" smtClean="0"/>
              <a:t>) address. </a:t>
            </a:r>
          </a:p>
          <a:p>
            <a:pPr marL="457200" indent="-457200">
              <a:buFont typeface="Wingdings" panose="05000000000000000000" pitchFamily="2" charset="2"/>
              <a:buChar char="Ø"/>
            </a:pPr>
            <a:endParaRPr lang="en-US" sz="2800" dirty="0" smtClean="0"/>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endParaRPr lang="en-US" sz="2800" dirty="0" smtClean="0"/>
          </a:p>
          <a:p>
            <a:pPr marL="457200" indent="-457200">
              <a:buFont typeface="Wingdings" panose="05000000000000000000" pitchFamily="2" charset="2"/>
              <a:buChar char="Ø"/>
            </a:pPr>
            <a:endParaRPr lang="en-US" sz="2800" dirty="0" smtClean="0"/>
          </a:p>
          <a:p>
            <a:endParaRPr lang="en-US" sz="2800" dirty="0"/>
          </a:p>
          <a:p>
            <a:pPr marL="457200" indent="-457200">
              <a:buFont typeface="Wingdings" panose="05000000000000000000" pitchFamily="2" charset="2"/>
              <a:buChar char="Ø"/>
            </a:pPr>
            <a:endParaRPr lang="en-US" sz="2800" dirty="0" smtClean="0"/>
          </a:p>
          <a:p>
            <a:pPr marL="457200" indent="-457200">
              <a:buFont typeface="Wingdings" panose="05000000000000000000" pitchFamily="2" charset="2"/>
              <a:buChar char="Ø"/>
            </a:pPr>
            <a:r>
              <a:rPr lang="en-US" sz="2800" dirty="0" smtClean="0"/>
              <a:t>This identifies that you are </a:t>
            </a:r>
          </a:p>
          <a:p>
            <a:r>
              <a:rPr lang="en-US" sz="2800" dirty="0" smtClean="0"/>
              <a:t>      connected to a secure website.</a:t>
            </a:r>
          </a:p>
        </p:txBody>
      </p:sp>
      <p:pic>
        <p:nvPicPr>
          <p:cNvPr id="1026" name="Picture 2" descr="http://www.knightnetworks.com/j0399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172508"/>
            <a:ext cx="2225040" cy="1883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200" y="1143000"/>
            <a:ext cx="6412205" cy="646331"/>
          </a:xfrm>
          <a:prstGeom prst="rect">
            <a:avLst/>
          </a:prstGeom>
        </p:spPr>
        <p:txBody>
          <a:bodyPr wrap="none">
            <a:spAutoFit/>
          </a:bodyPr>
          <a:lstStyle/>
          <a:p>
            <a:r>
              <a:rPr lang="en-US" sz="3600" b="1" dirty="0" smtClean="0">
                <a:solidFill>
                  <a:schemeClr val="accent2">
                    <a:lumMod val="75000"/>
                  </a:schemeClr>
                </a:solidFill>
              </a:rPr>
              <a:t>How to Identify Secure Websites</a:t>
            </a:r>
            <a:endParaRPr lang="en-US" sz="3600" b="1" dirty="0">
              <a:solidFill>
                <a:schemeClr val="accent2">
                  <a:lumMod val="75000"/>
                </a:schemeClr>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600" y="3793210"/>
            <a:ext cx="2958452" cy="1317856"/>
          </a:xfrm>
          <a:prstGeom prst="rect">
            <a:avLst/>
          </a:prstGeom>
        </p:spPr>
      </p:pic>
      <p:sp>
        <p:nvSpPr>
          <p:cNvPr id="10" name="Oval Callout 9"/>
          <p:cNvSpPr/>
          <p:nvPr/>
        </p:nvSpPr>
        <p:spPr>
          <a:xfrm>
            <a:off x="3502700" y="3016006"/>
            <a:ext cx="1956329" cy="77090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6963" y="3198259"/>
            <a:ext cx="1447801" cy="406400"/>
          </a:xfrm>
          <a:prstGeom prst="rect">
            <a:avLst/>
          </a:prstGeom>
        </p:spPr>
      </p:pic>
      <p:cxnSp>
        <p:nvCxnSpPr>
          <p:cNvPr id="13" name="Straight Arrow Connector 12"/>
          <p:cNvCxnSpPr/>
          <p:nvPr/>
        </p:nvCxnSpPr>
        <p:spPr>
          <a:xfrm flipH="1">
            <a:off x="4568660" y="2587987"/>
            <a:ext cx="841691" cy="7327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399513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smtClean="0">
                <a:solidFill>
                  <a:schemeClr val="bg1"/>
                </a:solidFill>
                <a:latin typeface="Arial" pitchFamily="34" charset="0"/>
                <a:cs typeface="Arial" pitchFamily="34" charset="0"/>
              </a:rPr>
              <a:t>Protecting Your </a:t>
            </a:r>
            <a:r>
              <a:rPr lang="en-US" sz="3600" b="1" u="sng" dirty="0" err="1" smtClean="0">
                <a:solidFill>
                  <a:schemeClr val="bg1"/>
                </a:solidFill>
                <a:latin typeface="Arial" pitchFamily="34" charset="0"/>
                <a:cs typeface="Arial" pitchFamily="34" charset="0"/>
              </a:rPr>
              <a:t>Idenity</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685800" y="2117704"/>
            <a:ext cx="6705600" cy="3970318"/>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Credit Cards are safe on secure websites with reputable companies.</a:t>
            </a:r>
          </a:p>
          <a:p>
            <a:pPr marL="457200" indent="-457200">
              <a:buFont typeface="Wingdings" panose="05000000000000000000" pitchFamily="2" charset="2"/>
              <a:buChar char="Ø"/>
            </a:pPr>
            <a:r>
              <a:rPr lang="en-US" sz="2800" dirty="0"/>
              <a:t>L</a:t>
            </a:r>
            <a:r>
              <a:rPr lang="en-US" sz="2800" dirty="0" smtClean="0"/>
              <a:t>imit the number of cards you use online to more easily monitor their use.</a:t>
            </a:r>
          </a:p>
          <a:p>
            <a:pPr marL="457200" indent="-457200">
              <a:buFont typeface="Wingdings" panose="05000000000000000000" pitchFamily="2" charset="2"/>
              <a:buChar char="Ø"/>
            </a:pPr>
            <a:r>
              <a:rPr lang="en-US" sz="2800" dirty="0" smtClean="0"/>
              <a:t>Some cards will provide email or text Alerts when….</a:t>
            </a:r>
          </a:p>
          <a:p>
            <a:pPr marL="914400" lvl="1" indent="-457200">
              <a:buFont typeface="Wingdings" panose="05000000000000000000" pitchFamily="2" charset="2"/>
              <a:buChar char="ü"/>
            </a:pPr>
            <a:r>
              <a:rPr lang="en-US" sz="2800" dirty="0" smtClean="0"/>
              <a:t>Card Used in Another </a:t>
            </a:r>
            <a:r>
              <a:rPr lang="en-US" sz="2800" dirty="0"/>
              <a:t>C</a:t>
            </a:r>
            <a:r>
              <a:rPr lang="en-US" sz="2800" dirty="0" smtClean="0"/>
              <a:t>ountry</a:t>
            </a:r>
            <a:endParaRPr lang="en-US" sz="2800" dirty="0"/>
          </a:p>
          <a:p>
            <a:pPr marL="914400" lvl="1" indent="-457200">
              <a:buFont typeface="Wingdings" panose="05000000000000000000" pitchFamily="2" charset="2"/>
              <a:buChar char="ü"/>
            </a:pPr>
            <a:r>
              <a:rPr lang="en-US" sz="2800" dirty="0"/>
              <a:t>C</a:t>
            </a:r>
            <a:r>
              <a:rPr lang="en-US" sz="2800" dirty="0" smtClean="0"/>
              <a:t>harges </a:t>
            </a:r>
            <a:r>
              <a:rPr lang="en-US" sz="2800" dirty="0"/>
              <a:t>E</a:t>
            </a:r>
            <a:r>
              <a:rPr lang="en-US" sz="2800" dirty="0" smtClean="0"/>
              <a:t>xceed a Specific Amount </a:t>
            </a:r>
          </a:p>
          <a:p>
            <a:pPr lvl="1"/>
            <a:r>
              <a:rPr lang="en-US" sz="2800" dirty="0"/>
              <a:t> </a:t>
            </a:r>
            <a:r>
              <a:rPr lang="en-US" sz="2800" dirty="0" smtClean="0"/>
              <a:t>    that can be as low as $5 or $10.</a:t>
            </a:r>
            <a:endParaRPr lang="en-US" sz="2800" dirty="0"/>
          </a:p>
        </p:txBody>
      </p:sp>
      <p:pic>
        <p:nvPicPr>
          <p:cNvPr id="1026" name="Picture 2" descr="http://www.knightnetworks.com/j03999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1726" y="4969840"/>
            <a:ext cx="2202223" cy="18645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28713" y="1255930"/>
            <a:ext cx="6686574" cy="646331"/>
          </a:xfrm>
          <a:prstGeom prst="rect">
            <a:avLst/>
          </a:prstGeom>
        </p:spPr>
        <p:txBody>
          <a:bodyPr wrap="none">
            <a:spAutoFit/>
          </a:bodyPr>
          <a:lstStyle/>
          <a:p>
            <a:r>
              <a:rPr lang="en-US" sz="3600" b="1" dirty="0" smtClean="0">
                <a:solidFill>
                  <a:schemeClr val="accent2">
                    <a:lumMod val="75000"/>
                  </a:schemeClr>
                </a:solidFill>
              </a:rPr>
              <a:t>Using Credit Cards on the Internet</a:t>
            </a:r>
            <a:endParaRPr lang="en-US" sz="3600" b="1" dirty="0">
              <a:solidFill>
                <a:schemeClr val="accent2">
                  <a:lumMod val="75000"/>
                </a:schemeClr>
              </a:solidFill>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180055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smtClean="0">
                <a:solidFill>
                  <a:schemeClr val="bg1"/>
                </a:solidFill>
                <a:latin typeface="Arial" pitchFamily="34" charset="0"/>
                <a:cs typeface="Arial" pitchFamily="34" charset="0"/>
              </a:rPr>
              <a:t>Protecting Your </a:t>
            </a:r>
            <a:r>
              <a:rPr lang="en-US" sz="3600" b="1" u="sng" dirty="0" err="1" smtClean="0">
                <a:solidFill>
                  <a:schemeClr val="bg1"/>
                </a:solidFill>
                <a:latin typeface="Arial" pitchFamily="34" charset="0"/>
                <a:cs typeface="Arial" pitchFamily="34" charset="0"/>
              </a:rPr>
              <a:t>Idenity</a:t>
            </a:r>
            <a:endParaRPr lang="en-US" sz="3600" b="1" u="sng" dirty="0">
              <a:solidFill>
                <a:schemeClr val="bg1"/>
              </a:solidFill>
              <a:latin typeface="Arial" pitchFamily="34" charset="0"/>
              <a:cs typeface="Arial" pitchFamily="34" charset="0"/>
            </a:endParaRPr>
          </a:p>
        </p:txBody>
      </p:sp>
      <p:sp>
        <p:nvSpPr>
          <p:cNvPr id="4" name="TextBox 3"/>
          <p:cNvSpPr txBox="1"/>
          <p:nvPr/>
        </p:nvSpPr>
        <p:spPr>
          <a:xfrm rot="10800000" flipV="1">
            <a:off x="406028" y="1997135"/>
            <a:ext cx="7860943" cy="3970318"/>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The new </a:t>
            </a:r>
            <a:r>
              <a:rPr lang="en-US" sz="2800" b="1" dirty="0" smtClean="0"/>
              <a:t>EMV “Smart” Cards </a:t>
            </a:r>
            <a:r>
              <a:rPr lang="en-US" sz="2800" dirty="0" smtClean="0"/>
              <a:t>can thwart the most common ways thieves clone credit cards.</a:t>
            </a:r>
          </a:p>
          <a:p>
            <a:pPr marL="457200" indent="-457200">
              <a:buFont typeface="Wingdings" panose="05000000000000000000" pitchFamily="2" charset="2"/>
              <a:buChar char="Ø"/>
            </a:pPr>
            <a:r>
              <a:rPr lang="en-US" sz="2800" dirty="0" smtClean="0"/>
              <a:t>The chip encodes the information provided the merchant differently each time it is used.</a:t>
            </a:r>
          </a:p>
          <a:p>
            <a:pPr marL="457200" indent="-457200">
              <a:buFont typeface="Wingdings" panose="05000000000000000000" pitchFamily="2" charset="2"/>
              <a:buChar char="Ø"/>
            </a:pPr>
            <a:r>
              <a:rPr lang="en-US" sz="2800" dirty="0"/>
              <a:t>T</a:t>
            </a:r>
            <a:r>
              <a:rPr lang="en-US" sz="2800" dirty="0" smtClean="0"/>
              <a:t>he chip does not provide this protection when used online.</a:t>
            </a:r>
          </a:p>
          <a:p>
            <a:pPr marL="457200" indent="-457200">
              <a:buFont typeface="Wingdings" panose="05000000000000000000" pitchFamily="2" charset="2"/>
              <a:buChar char="Ø"/>
            </a:pPr>
            <a:r>
              <a:rPr lang="en-US" sz="2800" dirty="0" smtClean="0"/>
              <a:t>But some cards will provide email or </a:t>
            </a:r>
          </a:p>
          <a:p>
            <a:r>
              <a:rPr lang="en-US" sz="2800" dirty="0"/>
              <a:t> </a:t>
            </a:r>
            <a:r>
              <a:rPr lang="en-US" sz="2800" dirty="0" smtClean="0"/>
              <a:t>    text Alerts when….</a:t>
            </a:r>
          </a:p>
          <a:p>
            <a:pPr marL="914400" lvl="1" indent="-457200">
              <a:buFont typeface="Wingdings" panose="05000000000000000000" pitchFamily="2" charset="2"/>
              <a:buChar char="ü"/>
            </a:pPr>
            <a:r>
              <a:rPr lang="en-US" sz="2800" dirty="0" smtClean="0"/>
              <a:t>Card  Not Presented – Like Online Use</a:t>
            </a:r>
          </a:p>
        </p:txBody>
      </p:sp>
      <p:sp>
        <p:nvSpPr>
          <p:cNvPr id="3" name="Rectangle 2"/>
          <p:cNvSpPr/>
          <p:nvPr/>
        </p:nvSpPr>
        <p:spPr>
          <a:xfrm>
            <a:off x="1524000" y="1126068"/>
            <a:ext cx="5625001" cy="646331"/>
          </a:xfrm>
          <a:prstGeom prst="rect">
            <a:avLst/>
          </a:prstGeom>
        </p:spPr>
        <p:txBody>
          <a:bodyPr wrap="none">
            <a:spAutoFit/>
          </a:bodyPr>
          <a:lstStyle/>
          <a:p>
            <a:r>
              <a:rPr lang="en-US" sz="3600" b="1" dirty="0" smtClean="0">
                <a:solidFill>
                  <a:schemeClr val="accent2">
                    <a:lumMod val="75000"/>
                  </a:schemeClr>
                </a:solidFill>
              </a:rPr>
              <a:t>Credit Cards with EMV Chips</a:t>
            </a:r>
            <a:endParaRPr lang="en-US" sz="3600" b="1" dirty="0">
              <a:solidFill>
                <a:schemeClr val="accent2">
                  <a:lumMod val="75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4495800"/>
            <a:ext cx="1442663" cy="195790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Tree>
    <p:custDataLst>
      <p:tags r:id="rId1"/>
    </p:custDataLst>
    <p:extLst>
      <p:ext uri="{BB962C8B-B14F-4D97-AF65-F5344CB8AC3E}">
        <p14:creationId xmlns:p14="http://schemas.microsoft.com/office/powerpoint/2010/main" val="331467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pPr algn="l"/>
            <a:r>
              <a:rPr lang="en-US" sz="3600" dirty="0" smtClean="0">
                <a:solidFill>
                  <a:schemeClr val="bg1"/>
                </a:solidFill>
                <a:latin typeface="Arial Black" pitchFamily="34" charset="0"/>
                <a:cs typeface="Arial" pitchFamily="34" charset="0"/>
              </a:rPr>
              <a:t>AARP is Fighting for You</a:t>
            </a:r>
            <a:endParaRPr lang="en-US" sz="3600" dirty="0">
              <a:solidFill>
                <a:schemeClr val="bg1"/>
              </a:solidFill>
              <a:latin typeface="Arial Black" pitchFamily="34" charset="0"/>
              <a:cs typeface="Arial" pitchFamily="34" charset="0"/>
            </a:endParaRPr>
          </a:p>
        </p:txBody>
      </p:sp>
      <p:sp>
        <p:nvSpPr>
          <p:cNvPr id="4" name="TextBox 3"/>
          <p:cNvSpPr txBox="1"/>
          <p:nvPr/>
        </p:nvSpPr>
        <p:spPr>
          <a:xfrm>
            <a:off x="0" y="990600"/>
            <a:ext cx="9144000" cy="553998"/>
          </a:xfrm>
          <a:prstGeom prst="rect">
            <a:avLst/>
          </a:prstGeom>
          <a:solidFill>
            <a:schemeClr val="tx1"/>
          </a:solidFill>
        </p:spPr>
        <p:txBody>
          <a:bodyPr wrap="square" rtlCol="0">
            <a:spAutoFit/>
          </a:bodyPr>
          <a:lstStyle/>
          <a:p>
            <a:r>
              <a:rPr lang="en-US" sz="3000" b="1" dirty="0" smtClean="0">
                <a:solidFill>
                  <a:schemeClr val="bg1"/>
                </a:solidFill>
                <a:latin typeface="Arial" pitchFamily="34" charset="0"/>
                <a:cs typeface="Arial" pitchFamily="34" charset="0"/>
              </a:rPr>
              <a:t>AARP is a Watchdog:</a:t>
            </a:r>
            <a:endParaRPr lang="en-US" sz="3000" b="1" dirty="0">
              <a:solidFill>
                <a:schemeClr val="bg1"/>
              </a:solidFill>
              <a:latin typeface="Arial" pitchFamily="34" charset="0"/>
              <a:cs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sp>
        <p:nvSpPr>
          <p:cNvPr id="5" name="TextBox 4"/>
          <p:cNvSpPr txBox="1"/>
          <p:nvPr/>
        </p:nvSpPr>
        <p:spPr>
          <a:xfrm>
            <a:off x="457200" y="2590800"/>
            <a:ext cx="2057400" cy="2062103"/>
          </a:xfrm>
          <a:prstGeom prst="rect">
            <a:avLst/>
          </a:prstGeom>
          <a:noFill/>
        </p:spPr>
        <p:txBody>
          <a:bodyPr wrap="square" rtlCol="0">
            <a:spAutoFit/>
          </a:bodyPr>
          <a:lstStyle/>
          <a:p>
            <a:r>
              <a:rPr lang="en-US" sz="3200" b="1" dirty="0" smtClean="0">
                <a:solidFill>
                  <a:srgbClr val="FF0000"/>
                </a:solidFill>
              </a:rPr>
              <a:t>Recent Tennessee Reported  Scams </a:t>
            </a:r>
            <a:endParaRPr lang="en-US" sz="3200" b="1" dirty="0">
              <a:solidFill>
                <a:srgbClr val="FF000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904999"/>
            <a:ext cx="5726450" cy="4782529"/>
          </a:xfrm>
          <a:prstGeom prst="rect">
            <a:avLst/>
          </a:prstGeom>
        </p:spPr>
      </p:pic>
    </p:spTree>
    <p:custDataLst>
      <p:tags r:id="rId1"/>
    </p:custDataLst>
    <p:extLst>
      <p:ext uri="{BB962C8B-B14F-4D97-AF65-F5344CB8AC3E}">
        <p14:creationId xmlns:p14="http://schemas.microsoft.com/office/powerpoint/2010/main" val="2651345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81200" y="533400"/>
            <a:ext cx="4800600" cy="2057400"/>
            <a:chOff x="1062672" y="1676400"/>
            <a:chExt cx="7018657" cy="3528062"/>
          </a:xfrm>
        </p:grpSpPr>
        <p:sp>
          <p:nvSpPr>
            <p:cNvPr id="2" name="Rectangle 1"/>
            <p:cNvSpPr/>
            <p:nvPr/>
          </p:nvSpPr>
          <p:spPr>
            <a:xfrm>
              <a:off x="1828800" y="2819400"/>
              <a:ext cx="5422392" cy="926123"/>
            </a:xfrm>
            <a:custGeom>
              <a:avLst/>
              <a:gdLst>
                <a:gd name="connsiteX0" fmla="*/ 0 w 5422392"/>
                <a:gd name="connsiteY0" fmla="*/ 0 h 914400"/>
                <a:gd name="connsiteX1" fmla="*/ 5422392 w 5422392"/>
                <a:gd name="connsiteY1" fmla="*/ 0 h 914400"/>
                <a:gd name="connsiteX2" fmla="*/ 5422392 w 5422392"/>
                <a:gd name="connsiteY2" fmla="*/ 914400 h 914400"/>
                <a:gd name="connsiteX3" fmla="*/ 0 w 5422392"/>
                <a:gd name="connsiteY3" fmla="*/ 914400 h 914400"/>
                <a:gd name="connsiteX4" fmla="*/ 0 w 5422392"/>
                <a:gd name="connsiteY4" fmla="*/ 0 h 914400"/>
                <a:gd name="connsiteX0" fmla="*/ 0 w 5422392"/>
                <a:gd name="connsiteY0" fmla="*/ 0 h 926123"/>
                <a:gd name="connsiteX1" fmla="*/ 5422392 w 5422392"/>
                <a:gd name="connsiteY1" fmla="*/ 0 h 926123"/>
                <a:gd name="connsiteX2" fmla="*/ 5422392 w 5422392"/>
                <a:gd name="connsiteY2" fmla="*/ 914400 h 926123"/>
                <a:gd name="connsiteX3" fmla="*/ 222739 w 5422392"/>
                <a:gd name="connsiteY3" fmla="*/ 926123 h 926123"/>
                <a:gd name="connsiteX4" fmla="*/ 0 w 5422392"/>
                <a:gd name="connsiteY4" fmla="*/ 0 h 926123"/>
                <a:gd name="connsiteX0" fmla="*/ 0 w 5422392"/>
                <a:gd name="connsiteY0" fmla="*/ 0 h 926123"/>
                <a:gd name="connsiteX1" fmla="*/ 5422392 w 5422392"/>
                <a:gd name="connsiteY1" fmla="*/ 0 h 926123"/>
                <a:gd name="connsiteX2" fmla="*/ 5422392 w 5422392"/>
                <a:gd name="connsiteY2" fmla="*/ 914400 h 926123"/>
                <a:gd name="connsiteX3" fmla="*/ 222739 w 5422392"/>
                <a:gd name="connsiteY3" fmla="*/ 926123 h 926123"/>
                <a:gd name="connsiteX4" fmla="*/ 0 w 5422392"/>
                <a:gd name="connsiteY4" fmla="*/ 0 h 926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2392" h="926123">
                  <a:moveTo>
                    <a:pt x="0" y="0"/>
                  </a:moveTo>
                  <a:lnTo>
                    <a:pt x="5422392" y="0"/>
                  </a:lnTo>
                  <a:lnTo>
                    <a:pt x="5422392" y="914400"/>
                  </a:lnTo>
                  <a:lnTo>
                    <a:pt x="222739" y="92612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672" y="1676400"/>
              <a:ext cx="7018657" cy="3528062"/>
            </a:xfrm>
            <a:prstGeom prst="rect">
              <a:avLst/>
            </a:prstGeom>
          </p:spPr>
        </p:pic>
      </p:grpSp>
      <p:sp>
        <p:nvSpPr>
          <p:cNvPr id="5" name="SessionQuestionData" descr="&lt;?xml version=&quot;1.0&quot;?&gt;&lt;AllQuestions /&gt;" hidden="1"/>
          <p:cNvSpPr txBox="1"/>
          <p:nvPr/>
        </p:nvSpPr>
        <p:spPr>
          <a:xfrm>
            <a:off x="0" y="0"/>
            <a:ext cx="0" cy="0"/>
          </a:xfrm>
          <a:prstGeom prst="rect">
            <a:avLst/>
          </a:prstGeom>
          <a:noFill/>
        </p:spPr>
        <p:txBody>
          <a:bodyPr vert="horz" rtlCol="0">
            <a:spAutoFit/>
          </a:bodyPr>
          <a:lstStyle/>
          <a:p>
            <a:endParaRPr lang="en-US"/>
          </a:p>
        </p:txBody>
      </p:sp>
      <p:sp>
        <p:nvSpPr>
          <p:cNvPr id="6" name="SessionAnswerData" descr="&lt;?xml version=&quot;1.0&quot;?&gt;&lt;AllAnswers /&gt;" hidden="1"/>
          <p:cNvSpPr txBox="1"/>
          <p:nvPr/>
        </p:nvSpPr>
        <p:spPr>
          <a:xfrm>
            <a:off x="1270000" y="0"/>
            <a:ext cx="0" cy="0"/>
          </a:xfrm>
          <a:prstGeom prst="rect">
            <a:avLst/>
          </a:prstGeom>
          <a:noFill/>
        </p:spPr>
        <p:txBody>
          <a:bodyPr vert="horz" rtlCol="0">
            <a:spAutoFit/>
          </a:bodyPr>
          <a:lstStyle/>
          <a:p>
            <a:endParaRPr lang="en-US"/>
          </a:p>
        </p:txBody>
      </p:sp>
      <p:sp>
        <p:nvSpPr>
          <p:cNvPr id="7" name="SessionResponseData" hidden="1"/>
          <p:cNvSpPr txBox="1"/>
          <p:nvPr/>
        </p:nvSpPr>
        <p:spPr>
          <a:xfrm>
            <a:off x="0" y="0"/>
            <a:ext cx="0" cy="0"/>
          </a:xfrm>
          <a:prstGeom prst="rect">
            <a:avLst/>
          </a:prstGeom>
          <a:noFill/>
        </p:spPr>
        <p:txBody>
          <a:bodyPr vert="horz" rtlCol="0">
            <a:spAutoFit/>
          </a:bodyPr>
          <a:lstStyle/>
          <a:p>
            <a:endParaRPr lang="en-US"/>
          </a:p>
        </p:txBody>
      </p:sp>
      <p:sp>
        <p:nvSpPr>
          <p:cNvPr id="8"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SimulatedVoteCount&gt;50&lt;/SimulatedVoteCount&gt;&lt;ChartModel&gt;3D&lt;/ChartModel&gt;&lt;gridColor&gt;&lt;/gridColor&gt;&lt;gridAlternateColor&gt;&lt;/gridAlternateColor&gt;&lt;gridIncorrectColor&gt;&lt;/gridIncorrect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Color [A=255, R=185, G=222, B=228]&lt;/chartColor1&gt;&lt;chartColor2&gt;Color [A=255, R=51, G=50, B=152]&lt;/chartColor2&gt;&lt;chartColor3&gt;Color [A=255, R=1, G=153, B=154]&lt;/chartColor3&gt;&lt;chartColor4&gt;Color [A=255, R=153, G=202, B=0]&lt;/chartColor4&gt;&lt;chartColor5&gt;Color [A=255, R=128, G=128, B=128]&lt;/chartColor5&gt;&lt;chartColor6&gt;Color [A=255, R=185, G=222, B=228]&lt;/chartColor6&gt;&lt;chartColor7&gt;Color [A=255, R=51, G=50, B=152]&lt;/chartColor7&gt;&lt;chartColor8&gt;Color [A=255, R=1, G=153, B=154]&lt;/chartColor8&gt;&lt;chartColor9&gt;Color [A=255, R=153, G=202, B=0]&lt;/chartColor9&gt;&lt;chartColor10&gt;Color [A=255, R=128, G=128, B=128]&lt;/chartColor10&gt;&lt;teamColor1&gt;Color [A=255, R=187, G=224, B=227]&lt;/teamColor1&gt;&lt;teamColor2&gt;Color [A=255, R=51, G=51, B=153]&lt;/teamColor2&gt;&lt;teamColor3&gt;Color [A=255, R=0, G=153, B=153]&lt;/teamColor3&gt;&lt;teamColor4&gt;Color [A=255, R=153, G=204, B=0]&lt;/teamColor4&gt;&lt;teamColor5&gt;Color [A=255, R=128, G=128, B=128]&lt;/teamColor5&gt;&lt;teamColor6&gt;Color [A=255, R=0, G=0, B=0]&lt;/teamColor6&gt;&lt;teamColor7&gt;Color [A=255, R=0, G=102, B=204]&lt;/teamColor7&gt;&lt;teamColor8&gt;Color [A=255, R=204, G=204, B=255]&lt;/teamColor8&gt;&lt;teamColor9&gt;Color [A=255, R=255, G=0, B=0]&lt;/teamColor9&gt;&lt;teamColor10&gt;Color [A=255, R=255, G=255, B=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lt;/isGridColorKnownColor&gt;&lt;gridColorName&gt;&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Settings&gt;" hidden="1"/>
          <p:cNvSpPr txBox="1"/>
          <p:nvPr/>
        </p:nvSpPr>
        <p:spPr>
          <a:xfrm>
            <a:off x="0" y="0"/>
            <a:ext cx="0" cy="0"/>
          </a:xfrm>
          <a:prstGeom prst="rect">
            <a:avLst/>
          </a:prstGeom>
          <a:noFill/>
        </p:spPr>
        <p:txBody>
          <a:bodyPr vert="horz" rtlCol="0">
            <a:spAutoFit/>
          </a:bodyPr>
          <a:lstStyle/>
          <a:p>
            <a:endParaRPr lang="en-US"/>
          </a:p>
        </p:txBody>
      </p:sp>
      <p:sp>
        <p:nvSpPr>
          <p:cNvPr id="9" name="TextBox 8"/>
          <p:cNvSpPr txBox="1"/>
          <p:nvPr/>
        </p:nvSpPr>
        <p:spPr>
          <a:xfrm>
            <a:off x="838200" y="3124200"/>
            <a:ext cx="7620000" cy="3662541"/>
          </a:xfrm>
          <a:prstGeom prst="rect">
            <a:avLst/>
          </a:prstGeom>
          <a:noFill/>
        </p:spPr>
        <p:txBody>
          <a:bodyPr wrap="square" rtlCol="0">
            <a:spAutoFit/>
          </a:bodyPr>
          <a:lstStyle/>
          <a:p>
            <a:pPr algn="ctr"/>
            <a:r>
              <a:rPr lang="en-US" sz="4800" b="1" dirty="0" smtClean="0">
                <a:solidFill>
                  <a:srgbClr val="FF0000"/>
                </a:solidFill>
              </a:rPr>
              <a:t>Sign Up for Alerts by e-mail</a:t>
            </a:r>
          </a:p>
          <a:p>
            <a:pPr algn="ctr"/>
            <a:endParaRPr lang="en-US" sz="2800" b="1" dirty="0">
              <a:solidFill>
                <a:srgbClr val="FF0000"/>
              </a:solidFill>
            </a:endParaRPr>
          </a:p>
          <a:p>
            <a:pPr algn="just"/>
            <a:r>
              <a:rPr lang="en-US" sz="2800" b="1" dirty="0" smtClean="0">
                <a:solidFill>
                  <a:srgbClr val="FF0000"/>
                </a:solidFill>
              </a:rPr>
              <a:t>If you don’t have email call the Fraud Watch phone number (877-908-3360) to be added to either phone or mailed fraud alerts</a:t>
            </a:r>
          </a:p>
          <a:p>
            <a:pPr algn="ctr"/>
            <a:endParaRPr lang="en-US" sz="2000" b="1" dirty="0" smtClean="0">
              <a:solidFill>
                <a:srgbClr val="FF0000"/>
              </a:solidFill>
            </a:endParaRPr>
          </a:p>
          <a:p>
            <a:pPr algn="ctr"/>
            <a:r>
              <a:rPr lang="en-US" sz="4800" b="1" dirty="0" smtClean="0">
                <a:solidFill>
                  <a:schemeClr val="accent1">
                    <a:lumMod val="50000"/>
                  </a:schemeClr>
                </a:solidFill>
              </a:rPr>
              <a:t> </a:t>
            </a:r>
            <a:r>
              <a:rPr lang="en-US" sz="4000" b="1" dirty="0" smtClean="0">
                <a:solidFill>
                  <a:schemeClr val="accent1">
                    <a:lumMod val="50000"/>
                  </a:schemeClr>
                </a:solidFill>
              </a:rPr>
              <a:t>Thank You</a:t>
            </a:r>
            <a:endParaRPr lang="en-US" sz="4000" b="1" dirty="0">
              <a:solidFill>
                <a:schemeClr val="accent1">
                  <a:lumMod val="50000"/>
                </a:schemeClr>
              </a:solidFill>
            </a:endParaRPr>
          </a:p>
        </p:txBody>
      </p:sp>
    </p:spTree>
    <p:custDataLst>
      <p:tags r:id="rId1"/>
    </p:custDataLst>
    <p:extLst>
      <p:ext uri="{BB962C8B-B14F-4D97-AF65-F5344CB8AC3E}">
        <p14:creationId xmlns:p14="http://schemas.microsoft.com/office/powerpoint/2010/main" val="124524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Yourself From </a:t>
            </a:r>
            <a:r>
              <a:rPr lang="en-US" sz="3600" b="1" u="sng" dirty="0" smtClean="0">
                <a:solidFill>
                  <a:schemeClr val="bg1"/>
                </a:solidFill>
                <a:latin typeface="Arial" pitchFamily="34" charset="0"/>
                <a:cs typeface="Arial" pitchFamily="34" charset="0"/>
              </a:rPr>
              <a:t>Identity </a:t>
            </a:r>
            <a:r>
              <a:rPr lang="en-US" sz="3600" b="1" u="sng" dirty="0">
                <a:solidFill>
                  <a:schemeClr val="bg1"/>
                </a:solidFill>
                <a:latin typeface="Arial" pitchFamily="34" charset="0"/>
                <a:cs typeface="Arial" pitchFamily="34" charset="0"/>
              </a:rPr>
              <a:t>Theft</a:t>
            </a:r>
            <a:r>
              <a:rPr lang="en-US" sz="3600" b="1" u="sng" dirty="0" smtClean="0">
                <a:solidFill>
                  <a:schemeClr val="bg1"/>
                </a:solidFill>
                <a:latin typeface="Arial" pitchFamily="34" charset="0"/>
                <a:cs typeface="Arial" pitchFamily="34" charset="0"/>
              </a:rPr>
              <a:t> </a:t>
            </a:r>
            <a:endParaRPr lang="en-US" sz="3600" b="1" u="sng" dirty="0">
              <a:solidFill>
                <a:schemeClr val="bg1"/>
              </a:solidFill>
              <a:latin typeface="Arial" pitchFamily="34" charset="0"/>
              <a:cs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166" t="4670" r="34334" b="9742"/>
          <a:stretch/>
        </p:blipFill>
        <p:spPr>
          <a:xfrm>
            <a:off x="4373078" y="1752600"/>
            <a:ext cx="4786162" cy="3886200"/>
          </a:xfrm>
          <a:prstGeom prst="rect">
            <a:avLst/>
          </a:prstGeom>
        </p:spPr>
      </p:pic>
      <p:sp>
        <p:nvSpPr>
          <p:cNvPr id="4" name="TextBox 3"/>
          <p:cNvSpPr txBox="1"/>
          <p:nvPr/>
        </p:nvSpPr>
        <p:spPr>
          <a:xfrm>
            <a:off x="276021" y="1752600"/>
            <a:ext cx="3915878" cy="3785652"/>
          </a:xfrm>
          <a:prstGeom prst="rect">
            <a:avLst/>
          </a:prstGeom>
          <a:noFill/>
        </p:spPr>
        <p:txBody>
          <a:bodyPr wrap="square" rtlCol="0">
            <a:spAutoFit/>
          </a:bodyPr>
          <a:lstStyle/>
          <a:p>
            <a:r>
              <a:rPr lang="en-US" sz="2400" b="1" dirty="0" smtClean="0">
                <a:solidFill>
                  <a:schemeClr val="tx1">
                    <a:lumMod val="75000"/>
                    <a:lumOff val="25000"/>
                  </a:schemeClr>
                </a:solidFill>
                <a:latin typeface="Arial Black" panose="020B0A04020102020204" pitchFamily="34" charset="0"/>
              </a:rPr>
              <a:t>Shred Documents Containing Personal Information</a:t>
            </a:r>
            <a:endParaRPr lang="en-US" sz="2400" b="1" dirty="0">
              <a:solidFill>
                <a:schemeClr val="tx1">
                  <a:lumMod val="75000"/>
                  <a:lumOff val="25000"/>
                </a:schemeClr>
              </a:solidFill>
              <a:latin typeface="Arial Black" panose="020B0A04020102020204" pitchFamily="34" charset="0"/>
            </a:endParaRPr>
          </a:p>
          <a:p>
            <a:endParaRPr lang="en-US" sz="600" dirty="0">
              <a:solidFill>
                <a:schemeClr val="tx1">
                  <a:lumMod val="75000"/>
                  <a:lumOff val="25000"/>
                </a:schemeClr>
              </a:solidFill>
              <a:latin typeface="Bernard MT Condensed" panose="02050806060905020404" pitchFamily="18" charset="0"/>
            </a:endParaRPr>
          </a:p>
          <a:p>
            <a:r>
              <a:rPr lang="en-US" sz="2400" dirty="0" smtClean="0">
                <a:solidFill>
                  <a:schemeClr val="tx1">
                    <a:lumMod val="75000"/>
                    <a:lumOff val="25000"/>
                  </a:schemeClr>
                </a:solidFill>
                <a:latin typeface="Arial" panose="020B0604020202020204" pitchFamily="34" charset="0"/>
                <a:cs typeface="Arial" panose="020B0604020202020204" pitchFamily="34" charset="0"/>
              </a:rPr>
              <a:t>This includes credit card statements, tax forms and medical bills. Only 41% of survey respondents age 50 and older shred documents regularly</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endParaRPr lang="en-US" dirty="0"/>
          </a:p>
        </p:txBody>
      </p:sp>
    </p:spTree>
    <p:custDataLst>
      <p:tags r:id="rId1"/>
    </p:custDataLst>
    <p:extLst>
      <p:ext uri="{BB962C8B-B14F-4D97-AF65-F5344CB8AC3E}">
        <p14:creationId xmlns:p14="http://schemas.microsoft.com/office/powerpoint/2010/main" val="1778896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Yourself From </a:t>
            </a:r>
            <a:r>
              <a:rPr lang="en-US" sz="3600" b="1" u="sng" dirty="0" err="1">
                <a:solidFill>
                  <a:schemeClr val="bg1"/>
                </a:solidFill>
                <a:latin typeface="Arial" pitchFamily="34" charset="0"/>
                <a:cs typeface="Arial" pitchFamily="34" charset="0"/>
              </a:rPr>
              <a:t>Idenity</a:t>
            </a:r>
            <a:r>
              <a:rPr lang="en-US" sz="3600" b="1" u="sng" dirty="0">
                <a:solidFill>
                  <a:schemeClr val="bg1"/>
                </a:solidFill>
                <a:latin typeface="Arial" pitchFamily="34" charset="0"/>
                <a:cs typeface="Arial" pitchFamily="34" charset="0"/>
              </a:rPr>
              <a:t> Theft</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332" t="4017" r="39834" b="18385"/>
          <a:stretch/>
        </p:blipFill>
        <p:spPr>
          <a:xfrm>
            <a:off x="5029200" y="1752600"/>
            <a:ext cx="4114800" cy="3962400"/>
          </a:xfrm>
          <a:prstGeom prst="rect">
            <a:avLst/>
          </a:prstGeom>
        </p:spPr>
      </p:pic>
      <p:sp>
        <p:nvSpPr>
          <p:cNvPr id="4" name="TextBox 3"/>
          <p:cNvSpPr txBox="1"/>
          <p:nvPr/>
        </p:nvSpPr>
        <p:spPr>
          <a:xfrm>
            <a:off x="533400" y="1981200"/>
            <a:ext cx="3886200" cy="3108543"/>
          </a:xfrm>
          <a:prstGeom prst="rect">
            <a:avLst/>
          </a:prstGeom>
          <a:noFill/>
        </p:spPr>
        <p:txBody>
          <a:bodyPr wrap="square" rtlCol="0">
            <a:spAutoFit/>
          </a:bodyPr>
          <a:lstStyle/>
          <a:p>
            <a:r>
              <a:rPr lang="en-US" sz="2400" b="1" dirty="0" smtClean="0">
                <a:solidFill>
                  <a:schemeClr val="tx1">
                    <a:lumMod val="75000"/>
                    <a:lumOff val="25000"/>
                  </a:schemeClr>
                </a:solidFill>
                <a:latin typeface="Arial Black" panose="020B0A04020102020204" pitchFamily="34" charset="0"/>
              </a:rPr>
              <a:t>Monitor Your Account Activity</a:t>
            </a:r>
            <a:endParaRPr lang="en-US" b="1" dirty="0">
              <a:solidFill>
                <a:schemeClr val="tx1">
                  <a:lumMod val="75000"/>
                  <a:lumOff val="25000"/>
                </a:schemeClr>
              </a:solidFill>
              <a:latin typeface="Arial Black" panose="020B0A04020102020204" pitchFamily="34" charset="0"/>
            </a:endParaRPr>
          </a:p>
          <a:p>
            <a:endParaRPr lang="en-US" sz="400" dirty="0">
              <a:solidFill>
                <a:schemeClr val="tx1">
                  <a:lumMod val="75000"/>
                  <a:lumOff val="25000"/>
                </a:schemeClr>
              </a:solidFill>
              <a:latin typeface="Bernard MT Condensed" panose="02050806060905020404" pitchFamily="18" charset="0"/>
            </a:endParaRPr>
          </a:p>
          <a:p>
            <a:r>
              <a:rPr lang="en-US" sz="2400" dirty="0" smtClean="0">
                <a:solidFill>
                  <a:schemeClr val="tx1">
                    <a:lumMod val="75000"/>
                    <a:lumOff val="25000"/>
                  </a:schemeClr>
                </a:solidFill>
                <a:latin typeface="Arial" panose="020B0604020202020204" pitchFamily="34" charset="0"/>
                <a:cs typeface="Arial" panose="020B0604020202020204" pitchFamily="34" charset="0"/>
              </a:rPr>
              <a:t>Check account and credit card statements regularly. Monitor online if you can. 75% Of Americans who bank online say they check their accounts weekly</a:t>
            </a:r>
            <a:endParaRPr lang="en-US" sz="2400" dirty="0"/>
          </a:p>
        </p:txBody>
      </p:sp>
    </p:spTree>
    <p:custDataLst>
      <p:tags r:id="rId1"/>
    </p:custDataLst>
    <p:extLst>
      <p:ext uri="{BB962C8B-B14F-4D97-AF65-F5344CB8AC3E}">
        <p14:creationId xmlns:p14="http://schemas.microsoft.com/office/powerpoint/2010/main" val="3515844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Yourself From </a:t>
            </a:r>
            <a:r>
              <a:rPr lang="en-US" sz="3600" b="1" u="sng" dirty="0" smtClean="0">
                <a:solidFill>
                  <a:schemeClr val="bg1"/>
                </a:solidFill>
                <a:latin typeface="Arial" pitchFamily="34" charset="0"/>
                <a:cs typeface="Arial" pitchFamily="34" charset="0"/>
              </a:rPr>
              <a:t>Identity </a:t>
            </a:r>
            <a:r>
              <a:rPr lang="en-US" sz="3600" b="1" u="sng" dirty="0">
                <a:solidFill>
                  <a:schemeClr val="bg1"/>
                </a:solidFill>
                <a:latin typeface="Arial" pitchFamily="34" charset="0"/>
                <a:cs typeface="Arial" pitchFamily="34" charset="0"/>
              </a:rPr>
              <a:t>Theft</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2909" r="33834" b="12267"/>
          <a:stretch/>
        </p:blipFill>
        <p:spPr>
          <a:xfrm>
            <a:off x="4876800" y="1752600"/>
            <a:ext cx="3962399" cy="3733800"/>
          </a:xfrm>
          <a:prstGeom prst="rect">
            <a:avLst/>
          </a:prstGeom>
        </p:spPr>
      </p:pic>
      <p:sp>
        <p:nvSpPr>
          <p:cNvPr id="8" name="TextBox 7"/>
          <p:cNvSpPr txBox="1"/>
          <p:nvPr/>
        </p:nvSpPr>
        <p:spPr>
          <a:xfrm>
            <a:off x="685800" y="2133600"/>
            <a:ext cx="3581400" cy="2616101"/>
          </a:xfrm>
          <a:prstGeom prst="rect">
            <a:avLst/>
          </a:prstGeom>
          <a:noFill/>
        </p:spPr>
        <p:txBody>
          <a:bodyPr wrap="square" rtlCol="0">
            <a:spAutoFit/>
          </a:bodyPr>
          <a:lstStyle/>
          <a:p>
            <a:r>
              <a:rPr lang="en-US" sz="2400" b="1" dirty="0" smtClean="0">
                <a:solidFill>
                  <a:schemeClr val="tx1">
                    <a:lumMod val="75000"/>
                    <a:lumOff val="25000"/>
                  </a:schemeClr>
                </a:solidFill>
                <a:latin typeface="Arial Black" panose="020B0A04020102020204" pitchFamily="34" charset="0"/>
              </a:rPr>
              <a:t>Close out Inactive Accounts</a:t>
            </a:r>
            <a:endParaRPr lang="en-US" sz="2400" b="1" dirty="0">
              <a:solidFill>
                <a:schemeClr val="tx1">
                  <a:lumMod val="75000"/>
                  <a:lumOff val="25000"/>
                </a:schemeClr>
              </a:solidFill>
              <a:latin typeface="Arial Black" panose="020B0A04020102020204" pitchFamily="34" charset="0"/>
            </a:endParaRPr>
          </a:p>
          <a:p>
            <a:endParaRPr lang="en-US" sz="200" dirty="0">
              <a:solidFill>
                <a:schemeClr val="tx1">
                  <a:lumMod val="75000"/>
                  <a:lumOff val="25000"/>
                </a:schemeClr>
              </a:solidFill>
              <a:latin typeface="Bernard MT Condensed" panose="02050806060905020404" pitchFamily="18" charset="0"/>
            </a:endParaRPr>
          </a:p>
          <a:p>
            <a:r>
              <a:rPr lang="en-US" sz="2400" dirty="0" smtClean="0">
                <a:solidFill>
                  <a:schemeClr val="tx1">
                    <a:lumMod val="75000"/>
                    <a:lumOff val="25000"/>
                  </a:schemeClr>
                </a:solidFill>
                <a:latin typeface="Arial" panose="020B0604020202020204" pitchFamily="34" charset="0"/>
                <a:cs typeface="Arial" panose="020B0604020202020204" pitchFamily="34" charset="0"/>
              </a:rPr>
              <a:t>Old credit card accounts that are not being used make tempting targets for ID thieves</a:t>
            </a:r>
            <a:endParaRPr lang="en-US" sz="2400" dirty="0"/>
          </a:p>
          <a:p>
            <a:endParaRPr lang="en-US" dirty="0"/>
          </a:p>
        </p:txBody>
      </p:sp>
    </p:spTree>
    <p:custDataLst>
      <p:tags r:id="rId1"/>
    </p:custDataLst>
    <p:extLst>
      <p:ext uri="{BB962C8B-B14F-4D97-AF65-F5344CB8AC3E}">
        <p14:creationId xmlns:p14="http://schemas.microsoft.com/office/powerpoint/2010/main" val="684968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Yourself From </a:t>
            </a:r>
            <a:r>
              <a:rPr lang="en-US" sz="3600" b="1" u="sng" dirty="0" smtClean="0">
                <a:solidFill>
                  <a:schemeClr val="bg1"/>
                </a:solidFill>
                <a:latin typeface="Arial" pitchFamily="34" charset="0"/>
                <a:cs typeface="Arial" pitchFamily="34" charset="0"/>
              </a:rPr>
              <a:t>Identity </a:t>
            </a:r>
            <a:r>
              <a:rPr lang="en-US" sz="3600" b="1" u="sng" dirty="0">
                <a:solidFill>
                  <a:schemeClr val="bg1"/>
                </a:solidFill>
                <a:latin typeface="Arial" pitchFamily="34" charset="0"/>
                <a:cs typeface="Arial" pitchFamily="34" charset="0"/>
              </a:rPr>
              <a:t>Theft</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500" t="2659" r="33667" b="9375"/>
          <a:stretch/>
        </p:blipFill>
        <p:spPr>
          <a:xfrm>
            <a:off x="4953000" y="1676400"/>
            <a:ext cx="3916680" cy="3810000"/>
          </a:xfrm>
          <a:prstGeom prst="rect">
            <a:avLst/>
          </a:prstGeom>
        </p:spPr>
      </p:pic>
      <p:sp>
        <p:nvSpPr>
          <p:cNvPr id="4" name="TextBox 3"/>
          <p:cNvSpPr txBox="1"/>
          <p:nvPr/>
        </p:nvSpPr>
        <p:spPr>
          <a:xfrm>
            <a:off x="533400" y="1634773"/>
            <a:ext cx="3810000" cy="4447371"/>
          </a:xfrm>
          <a:prstGeom prst="rect">
            <a:avLst/>
          </a:prstGeom>
          <a:noFill/>
        </p:spPr>
        <p:txBody>
          <a:bodyPr wrap="square" rtlCol="0">
            <a:spAutoFit/>
          </a:bodyPr>
          <a:lstStyle/>
          <a:p>
            <a:r>
              <a:rPr lang="en-US" sz="2400" b="1" dirty="0" smtClean="0">
                <a:solidFill>
                  <a:schemeClr val="tx1">
                    <a:lumMod val="75000"/>
                    <a:lumOff val="25000"/>
                  </a:schemeClr>
                </a:solidFill>
                <a:latin typeface="Arial Black" panose="020B0A04020102020204" pitchFamily="34" charset="0"/>
              </a:rPr>
              <a:t>Lock Electronic Devices</a:t>
            </a:r>
            <a:endParaRPr lang="en-US" sz="2400" b="1" dirty="0">
              <a:solidFill>
                <a:schemeClr val="tx1">
                  <a:lumMod val="75000"/>
                  <a:lumOff val="25000"/>
                </a:schemeClr>
              </a:solidFill>
              <a:latin typeface="Arial Black" panose="020B0A04020102020204" pitchFamily="34" charset="0"/>
            </a:endParaRPr>
          </a:p>
          <a:p>
            <a:endParaRPr lang="en-US" sz="100" dirty="0" smtClean="0">
              <a:solidFill>
                <a:schemeClr val="tx1">
                  <a:lumMod val="75000"/>
                  <a:lumOff val="25000"/>
                </a:schemeClr>
              </a:solidFill>
              <a:latin typeface="Bernard MT Condensed" panose="02050806060905020404" pitchFamily="18" charset="0"/>
            </a:endParaRPr>
          </a:p>
          <a:p>
            <a:r>
              <a:rPr lang="en-US" sz="2400" dirty="0" smtClean="0">
                <a:solidFill>
                  <a:schemeClr val="tx1">
                    <a:lumMod val="75000"/>
                    <a:lumOff val="25000"/>
                  </a:schemeClr>
                </a:solidFill>
                <a:latin typeface="Arial" panose="020B0604020202020204" pitchFamily="34" charset="0"/>
                <a:cs typeface="Arial" panose="020B0604020202020204" pitchFamily="34" charset="0"/>
              </a:rPr>
              <a:t>Setup passcodes on your smartphones, laptops and tablets to prevent unauthorized use if they are stolen. 44% of survey respondents over age 50 who own smart phones have not set up passcodes</a:t>
            </a:r>
            <a:endParaRPr lang="en-US" sz="2400" dirty="0" smtClean="0"/>
          </a:p>
          <a:p>
            <a:endParaRPr lang="en-US" dirty="0"/>
          </a:p>
        </p:txBody>
      </p:sp>
    </p:spTree>
    <p:custDataLst>
      <p:tags r:id="rId1"/>
    </p:custDataLst>
    <p:extLst>
      <p:ext uri="{BB962C8B-B14F-4D97-AF65-F5344CB8AC3E}">
        <p14:creationId xmlns:p14="http://schemas.microsoft.com/office/powerpoint/2010/main" val="1594553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Yourself From </a:t>
            </a:r>
            <a:r>
              <a:rPr lang="en-US" sz="3600" b="1" u="sng" dirty="0" smtClean="0">
                <a:solidFill>
                  <a:schemeClr val="bg1"/>
                </a:solidFill>
                <a:latin typeface="Arial" pitchFamily="34" charset="0"/>
                <a:cs typeface="Arial" pitchFamily="34" charset="0"/>
              </a:rPr>
              <a:t>Identity Theft</a:t>
            </a:r>
            <a:endParaRPr lang="en-US" sz="3600" b="1" u="sng" dirty="0">
              <a:solidFill>
                <a:schemeClr val="bg1"/>
              </a:solidFill>
              <a:latin typeface="Arial" pitchFamily="34" charset="0"/>
              <a:cs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333" t="5429" r="35333" b="10766"/>
          <a:stretch/>
        </p:blipFill>
        <p:spPr>
          <a:xfrm>
            <a:off x="5334000" y="1485900"/>
            <a:ext cx="3810000" cy="3924300"/>
          </a:xfrm>
          <a:prstGeom prst="rect">
            <a:avLst/>
          </a:prstGeom>
        </p:spPr>
      </p:pic>
      <p:sp>
        <p:nvSpPr>
          <p:cNvPr id="4" name="TextBox 3"/>
          <p:cNvSpPr txBox="1"/>
          <p:nvPr/>
        </p:nvSpPr>
        <p:spPr>
          <a:xfrm>
            <a:off x="381000" y="1905000"/>
            <a:ext cx="3962400" cy="2954655"/>
          </a:xfrm>
          <a:prstGeom prst="rect">
            <a:avLst/>
          </a:prstGeom>
          <a:noFill/>
        </p:spPr>
        <p:txBody>
          <a:bodyPr wrap="square" rtlCol="0">
            <a:spAutoFit/>
          </a:bodyPr>
          <a:lstStyle/>
          <a:p>
            <a:r>
              <a:rPr lang="en-US" sz="2400" b="1" dirty="0">
                <a:solidFill>
                  <a:schemeClr val="tx1">
                    <a:lumMod val="75000"/>
                    <a:lumOff val="25000"/>
                  </a:schemeClr>
                </a:solidFill>
                <a:latin typeface="Arial Black" panose="020B0A04020102020204" pitchFamily="34" charset="0"/>
              </a:rPr>
              <a:t>Close out Inactive Accounts</a:t>
            </a:r>
          </a:p>
          <a:p>
            <a:endParaRPr lang="en-US" sz="2400" dirty="0">
              <a:solidFill>
                <a:schemeClr val="tx1">
                  <a:lumMod val="75000"/>
                  <a:lumOff val="25000"/>
                </a:schemeClr>
              </a:solidFill>
              <a:latin typeface="Bernard MT Condensed" panose="02050806060905020404" pitchFamily="18" charset="0"/>
            </a:endParaRPr>
          </a:p>
          <a:p>
            <a:r>
              <a:rPr lang="en-US" sz="2400" dirty="0">
                <a:solidFill>
                  <a:schemeClr val="tx1">
                    <a:lumMod val="75000"/>
                    <a:lumOff val="25000"/>
                  </a:schemeClr>
                </a:solidFill>
                <a:latin typeface="Arial" panose="020B0604020202020204" pitchFamily="34" charset="0"/>
                <a:cs typeface="Arial" panose="020B0604020202020204" pitchFamily="34" charset="0"/>
              </a:rPr>
              <a:t>Old credit card accounts that are not being used make tempting targets for ID thieves</a:t>
            </a:r>
            <a:endParaRPr lang="en-US" sz="2400" dirty="0"/>
          </a:p>
          <a:p>
            <a:endParaRPr lang="en-US" dirty="0"/>
          </a:p>
        </p:txBody>
      </p:sp>
    </p:spTree>
    <p:custDataLst>
      <p:tags r:id="rId1"/>
    </p:custDataLst>
    <p:extLst>
      <p:ext uri="{BB962C8B-B14F-4D97-AF65-F5344CB8AC3E}">
        <p14:creationId xmlns:p14="http://schemas.microsoft.com/office/powerpoint/2010/main" val="942372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90600"/>
          </a:xfrm>
          <a:solidFill>
            <a:srgbClr val="283891"/>
          </a:solidFill>
        </p:spPr>
        <p:txBody>
          <a:bodyPr>
            <a:normAutofit/>
          </a:bodyPr>
          <a:lstStyle/>
          <a:p>
            <a:r>
              <a:rPr lang="en-US" sz="3600" b="1" u="sng" dirty="0">
                <a:solidFill>
                  <a:schemeClr val="bg1"/>
                </a:solidFill>
                <a:latin typeface="Arial" pitchFamily="34" charset="0"/>
                <a:cs typeface="Arial" pitchFamily="34" charset="0"/>
              </a:rPr>
              <a:t>Protect Yourself From </a:t>
            </a:r>
            <a:r>
              <a:rPr lang="en-US" sz="3600" b="1" u="sng" dirty="0" smtClean="0">
                <a:solidFill>
                  <a:schemeClr val="bg1"/>
                </a:solidFill>
                <a:latin typeface="Arial" pitchFamily="34" charset="0"/>
                <a:cs typeface="Arial" pitchFamily="34" charset="0"/>
              </a:rPr>
              <a:t>Identity </a:t>
            </a:r>
            <a:r>
              <a:rPr lang="en-US" sz="3600" b="1" u="sng" dirty="0">
                <a:solidFill>
                  <a:schemeClr val="bg1"/>
                </a:solidFill>
                <a:latin typeface="Arial" pitchFamily="34" charset="0"/>
                <a:cs typeface="Arial" pitchFamily="34" charset="0"/>
              </a:rPr>
              <a:t>Theft</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9027"/>
          <a:stretch/>
        </p:blipFill>
        <p:spPr>
          <a:xfrm>
            <a:off x="289876" y="6095999"/>
            <a:ext cx="1234124" cy="502323"/>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763" t="19383" r="35547" b="9002"/>
          <a:stretch/>
        </p:blipFill>
        <p:spPr>
          <a:xfrm>
            <a:off x="4648200" y="1676400"/>
            <a:ext cx="4084320" cy="4114800"/>
          </a:xfrm>
          <a:prstGeom prst="rect">
            <a:avLst/>
          </a:prstGeom>
        </p:spPr>
      </p:pic>
      <p:sp>
        <p:nvSpPr>
          <p:cNvPr id="4" name="TextBox 3"/>
          <p:cNvSpPr txBox="1"/>
          <p:nvPr/>
        </p:nvSpPr>
        <p:spPr>
          <a:xfrm>
            <a:off x="289876" y="1524000"/>
            <a:ext cx="4129724" cy="4308872"/>
          </a:xfrm>
          <a:prstGeom prst="rect">
            <a:avLst/>
          </a:prstGeom>
          <a:noFill/>
        </p:spPr>
        <p:txBody>
          <a:bodyPr wrap="square" rtlCol="0">
            <a:spAutoFit/>
          </a:bodyPr>
          <a:lstStyle/>
          <a:p>
            <a:r>
              <a:rPr lang="en-US" sz="2400" b="1" dirty="0" smtClean="0">
                <a:solidFill>
                  <a:schemeClr val="tx1">
                    <a:lumMod val="75000"/>
                    <a:lumOff val="25000"/>
                  </a:schemeClr>
                </a:solidFill>
                <a:latin typeface="Arial Black" panose="020B0A04020102020204" pitchFamily="34" charset="0"/>
              </a:rPr>
              <a:t>Put Fraud alerts or Freezes on Your Accounts if ID Theft is Suspected</a:t>
            </a:r>
            <a:endParaRPr lang="en-US" dirty="0">
              <a:solidFill>
                <a:schemeClr val="tx1">
                  <a:lumMod val="75000"/>
                  <a:lumOff val="25000"/>
                </a:schemeClr>
              </a:solidFill>
              <a:latin typeface="Bernard MT Condensed" panose="02050806060905020404" pitchFamily="18" charset="0"/>
            </a:endParaRPr>
          </a:p>
          <a:p>
            <a:r>
              <a:rPr lang="en-US" sz="2000" dirty="0" smtClean="0">
                <a:solidFill>
                  <a:schemeClr val="tx1">
                    <a:lumMod val="75000"/>
                    <a:lumOff val="25000"/>
                  </a:schemeClr>
                </a:solidFill>
                <a:latin typeface="Arial" panose="020B0604020202020204" pitchFamily="34" charset="0"/>
                <a:cs typeface="Arial" panose="020B0604020202020204" pitchFamily="34" charset="0"/>
              </a:rPr>
              <a:t>You can put a fraud alert or establish a credit freeze on your accounts by contacting the 3 credit bureaus. Only 16% of survey respondents that had received breach notifications put fraud alerts on their credit files, and less that 6% opted for credit freezes.</a:t>
            </a:r>
            <a:endParaRPr lang="en-US" sz="2000" dirty="0"/>
          </a:p>
          <a:p>
            <a:endParaRPr lang="en-US" dirty="0"/>
          </a:p>
        </p:txBody>
      </p:sp>
    </p:spTree>
    <p:custDataLst>
      <p:tags r:id="rId1"/>
    </p:custDataLst>
    <p:extLst>
      <p:ext uri="{BB962C8B-B14F-4D97-AF65-F5344CB8AC3E}">
        <p14:creationId xmlns:p14="http://schemas.microsoft.com/office/powerpoint/2010/main" val="27834100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0.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8.xml><?xml version="1.0" encoding="utf-8"?>
<p:tagLst xmlns:a="http://schemas.openxmlformats.org/drawingml/2006/main" xmlns:r="http://schemas.openxmlformats.org/officeDocument/2006/relationships" xmlns:p="http://schemas.openxmlformats.org/presentationml/2006/main">
  <p:tag name="ISIMAGESASSOCIATED" val="No"/>
</p:tagLst>
</file>

<file path=ppt/tags/tag19.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0.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8.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9.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0.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2.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3.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3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4.xml><?xml version="1.0" encoding="utf-8"?>
<p:tagLst xmlns:a="http://schemas.openxmlformats.org/drawingml/2006/main" xmlns:r="http://schemas.openxmlformats.org/officeDocument/2006/relationships" xmlns:p="http://schemas.openxmlformats.org/presentationml/2006/main">
  <p:tag name="ISIMAGESASSOCIATED" val="No"/>
</p:tagLst>
</file>

<file path=ppt/tags/tag5.xml><?xml version="1.0" encoding="utf-8"?>
<p:tagLst xmlns:a="http://schemas.openxmlformats.org/drawingml/2006/main" xmlns:r="http://schemas.openxmlformats.org/officeDocument/2006/relationships" xmlns:p="http://schemas.openxmlformats.org/presentationml/2006/main">
  <p:tag name="ISIMAGESASSOCIATED" val="No"/>
</p:tagLst>
</file>

<file path=ppt/tags/tag6.xml><?xml version="1.0" encoding="utf-8"?>
<p:tagLst xmlns:a="http://schemas.openxmlformats.org/drawingml/2006/main" xmlns:r="http://schemas.openxmlformats.org/officeDocument/2006/relationships" xmlns:p="http://schemas.openxmlformats.org/presentationml/2006/main">
  <p:tag name="ISIMAGESASSOCIATED" val="No"/>
</p:tagLst>
</file>

<file path=ppt/tags/tag7.xml><?xml version="1.0" encoding="utf-8"?>
<p:tagLst xmlns:a="http://schemas.openxmlformats.org/drawingml/2006/main" xmlns:r="http://schemas.openxmlformats.org/officeDocument/2006/relationships" xmlns:p="http://schemas.openxmlformats.org/presentationml/2006/main">
  <p:tag name="ISIMAGESASSOCIATED" val="No"/>
</p:tagLst>
</file>

<file path=ppt/tags/tag8.xml><?xml version="1.0" encoding="utf-8"?>
<p:tagLst xmlns:a="http://schemas.openxmlformats.org/drawingml/2006/main" xmlns:r="http://schemas.openxmlformats.org/officeDocument/2006/relationships" xmlns:p="http://schemas.openxmlformats.org/presentationml/2006/main">
  <p:tag name="ISIMAGESASSOCIATED" val="No"/>
</p:tagLst>
</file>

<file path=ppt/tags/tag9.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29142</TotalTime>
  <Words>1973</Words>
  <Application>Microsoft Office PowerPoint</Application>
  <PresentationFormat>On-screen Show (4:3)</PresentationFormat>
  <Paragraphs>288</Paragraphs>
  <Slides>36</Slides>
  <Notes>36</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Black</vt:lpstr>
      <vt:lpstr>Bernard MT Condensed</vt:lpstr>
      <vt:lpstr>Calibri</vt:lpstr>
      <vt:lpstr>Helvetica</vt:lpstr>
      <vt:lpstr>Wingdings</vt:lpstr>
      <vt:lpstr>Office Theme</vt:lpstr>
      <vt:lpstr>PowerPoint Presentation</vt:lpstr>
      <vt:lpstr>Protect Yourself From Identity Theft</vt:lpstr>
      <vt:lpstr>Protect Yourself From Identity Theft</vt:lpstr>
      <vt:lpstr>Protect Yourself From Identity Theft </vt:lpstr>
      <vt:lpstr>Protect Yourself From Idenity Theft</vt:lpstr>
      <vt:lpstr>Protect Yourself From Identity Theft</vt:lpstr>
      <vt:lpstr>Protect Yourself From Identity Theft</vt:lpstr>
      <vt:lpstr>Protect Yourself From Identity Theft</vt:lpstr>
      <vt:lpstr>Protect Yourself From Identity Theft</vt:lpstr>
      <vt:lpstr>Protect Yourself From Identity Theft</vt:lpstr>
      <vt:lpstr>Protect Your Computer</vt:lpstr>
      <vt:lpstr>Protect Your Computer</vt:lpstr>
      <vt:lpstr>Protect Your Computer</vt:lpstr>
      <vt:lpstr>Protect Your Computer</vt:lpstr>
      <vt:lpstr>Protect Your Computer</vt:lpstr>
      <vt:lpstr>Protect Your Computer</vt:lpstr>
      <vt:lpstr>Protect Your Computer</vt:lpstr>
      <vt:lpstr>Protect Your Computer</vt:lpstr>
      <vt:lpstr>Protect Your Computer</vt:lpstr>
      <vt:lpstr>Protect Your Computer</vt:lpstr>
      <vt:lpstr>Protect Your Computer</vt:lpstr>
      <vt:lpstr>Popular Anti-Malware Software</vt:lpstr>
      <vt:lpstr>Popular Anti-Malware Software</vt:lpstr>
      <vt:lpstr>Popular Anti-Malware Software</vt:lpstr>
      <vt:lpstr>Protect Your Computer</vt:lpstr>
      <vt:lpstr>Protect Your Computer</vt:lpstr>
      <vt:lpstr>Protect Your Computer</vt:lpstr>
      <vt:lpstr>Protect Your Computer</vt:lpstr>
      <vt:lpstr>Protect Your Computer</vt:lpstr>
      <vt:lpstr>Protecting Your Idenity</vt:lpstr>
      <vt:lpstr>Protecting Your Idenity</vt:lpstr>
      <vt:lpstr>Protecting Your Idenity</vt:lpstr>
      <vt:lpstr>Protecting Your Idenity</vt:lpstr>
      <vt:lpstr>Protecting Your Idenity</vt:lpstr>
      <vt:lpstr>AARP is Fighting for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HPUSER</dc:creator>
  <cp:lastModifiedBy>Robert Willis</cp:lastModifiedBy>
  <cp:revision>119</cp:revision>
  <cp:lastPrinted>2017-02-21T22:48:05Z</cp:lastPrinted>
  <dcterms:created xsi:type="dcterms:W3CDTF">2014-10-01T18:34:39Z</dcterms:created>
  <dcterms:modified xsi:type="dcterms:W3CDTF">2017-03-07T03:53:46Z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91631d2f65e84bc0b2c007f08057c8b4</vt:lpwstr>
  </property>
  <property fmtid="{D5CDD505-2E9C-101B-9397-08002B2CF9AE}" pid="3" name="SlidesCount">
    <vt:lpwstr>10</vt:lpwstr>
  </property>
</Properties>
</file>